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80" r:id="rId1"/>
  </p:sldMasterIdLst>
  <p:notesMasterIdLst>
    <p:notesMasterId r:id="rId26"/>
  </p:notesMasterIdLst>
  <p:sldIdLst>
    <p:sldId id="418" r:id="rId2"/>
    <p:sldId id="377" r:id="rId3"/>
    <p:sldId id="417" r:id="rId4"/>
    <p:sldId id="419" r:id="rId5"/>
    <p:sldId id="421" r:id="rId6"/>
    <p:sldId id="422" r:id="rId7"/>
    <p:sldId id="423" r:id="rId8"/>
    <p:sldId id="424" r:id="rId9"/>
    <p:sldId id="425" r:id="rId10"/>
    <p:sldId id="426" r:id="rId11"/>
    <p:sldId id="435" r:id="rId12"/>
    <p:sldId id="437" r:id="rId13"/>
    <p:sldId id="427" r:id="rId14"/>
    <p:sldId id="429" r:id="rId15"/>
    <p:sldId id="439" r:id="rId16"/>
    <p:sldId id="430" r:id="rId17"/>
    <p:sldId id="432" r:id="rId18"/>
    <p:sldId id="434" r:id="rId19"/>
    <p:sldId id="433" r:id="rId20"/>
    <p:sldId id="440" r:id="rId21"/>
    <p:sldId id="441" r:id="rId22"/>
    <p:sldId id="442" r:id="rId23"/>
    <p:sldId id="443" r:id="rId24"/>
    <p:sldId id="444" r:id="rId25"/>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6600"/>
    <a:srgbClr val="CC00FF"/>
    <a:srgbClr val="006699"/>
    <a:srgbClr val="00CC99"/>
    <a:srgbClr val="FF3300"/>
    <a:srgbClr val="0000FF"/>
    <a:srgbClr val="9933FF"/>
    <a:srgbClr val="FF66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56" autoAdjust="0"/>
    <p:restoredTop sz="94660"/>
  </p:normalViewPr>
  <p:slideViewPr>
    <p:cSldViewPr>
      <p:cViewPr varScale="1">
        <p:scale>
          <a:sx n="64" d="100"/>
          <a:sy n="64" d="100"/>
        </p:scale>
        <p:origin x="2338" y="5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CF7FD-D813-496E-8A11-DC4265CEB753}" type="datetimeFigureOut">
              <a:rPr lang="ru-RU" smtClean="0"/>
              <a:pPr/>
              <a:t>30.11.2020</a:t>
            </a:fld>
            <a:endParaRPr lang="ru-RU"/>
          </a:p>
        </p:txBody>
      </p:sp>
      <p:sp>
        <p:nvSpPr>
          <p:cNvPr id="4" name="Образ слайда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0E6FD-65CF-4992-9ECA-C643A0EBAFB3}" type="slidenum">
              <a:rPr lang="ru-RU" smtClean="0"/>
              <a:pPr/>
              <a:t>‹#›</a:t>
            </a:fld>
            <a:endParaRPr lang="ru-RU"/>
          </a:p>
        </p:txBody>
      </p:sp>
    </p:spTree>
    <p:extLst>
      <p:ext uri="{BB962C8B-B14F-4D97-AF65-F5344CB8AC3E}">
        <p14:creationId xmlns:p14="http://schemas.microsoft.com/office/powerpoint/2010/main" val="424699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713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285750" y="6471216"/>
            <a:ext cx="6343650" cy="1629833"/>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85750" y="5181600"/>
            <a:ext cx="6343650" cy="12192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16A2C0CE-6ACC-4685-BEAC-A9A2B5F7C83A}" type="datetimeFigureOut">
              <a:rPr lang="ru-RU" smtClean="0"/>
              <a:pPr/>
              <a:t>30.11.2020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6172200" y="8631936"/>
            <a:ext cx="569214" cy="329184"/>
          </a:xfrm>
        </p:spPr>
        <p:txBody>
          <a:bodyPr/>
          <a:lstStyle/>
          <a:p>
            <a:fld id="{BAB53510-9324-4CBB-BA36-0B8231F7951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A2C0CE-6ACC-4685-BEAC-A9A2B5F7C83A}" type="datetimeFigureOut">
              <a:rPr lang="ru-RU" smtClean="0"/>
              <a:pPr/>
              <a:t>30.11.2020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53510-9324-4CBB-BA36-0B8231F7951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143500" y="732369"/>
            <a:ext cx="1371600" cy="780203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732369"/>
            <a:ext cx="4686300" cy="780203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A2C0CE-6ACC-4685-BEAC-A9A2B5F7C83A}" type="datetimeFigureOut">
              <a:rPr lang="ru-RU" smtClean="0"/>
              <a:pPr/>
              <a:t>30.11.2020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53510-9324-4CBB-BA36-0B8231F7951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6A2C0CE-6ACC-4685-BEAC-A9A2B5F7C83A}" type="datetimeFigureOut">
              <a:rPr lang="ru-RU" smtClean="0"/>
              <a:pPr/>
              <a:t>30.11.2020</a:t>
            </a:fld>
            <a:endParaRPr lang="ru-RU"/>
          </a:p>
        </p:txBody>
      </p:sp>
      <p:sp>
        <p:nvSpPr>
          <p:cNvPr id="19" name="Нижний колонтитул 18"/>
          <p:cNvSpPr>
            <a:spLocks noGrp="1"/>
          </p:cNvSpPr>
          <p:nvPr>
            <p:ph type="ftr" sz="quarter" idx="11"/>
          </p:nvPr>
        </p:nvSpPr>
        <p:spPr>
          <a:xfrm>
            <a:off x="2686050" y="101601"/>
            <a:ext cx="2171700" cy="385233"/>
          </a:xfrm>
        </p:spPr>
        <p:txBody>
          <a:bodyPr/>
          <a:lstStyle/>
          <a:p>
            <a:endParaRPr lang="ru-RU"/>
          </a:p>
        </p:txBody>
      </p:sp>
      <p:sp>
        <p:nvSpPr>
          <p:cNvPr id="16" name="Номер слайда 15"/>
          <p:cNvSpPr>
            <a:spLocks noGrp="1"/>
          </p:cNvSpPr>
          <p:nvPr>
            <p:ph type="sldNum" sz="quarter" idx="12"/>
          </p:nvPr>
        </p:nvSpPr>
        <p:spPr>
          <a:xfrm>
            <a:off x="6172200" y="8631936"/>
            <a:ext cx="569214" cy="329184"/>
          </a:xfrm>
        </p:spPr>
        <p:txBody>
          <a:bodyPr/>
          <a:lstStyle/>
          <a:p>
            <a:fld id="{BAB53510-9324-4CBB-BA36-0B8231F7951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459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285750" y="2235200"/>
            <a:ext cx="6343650" cy="16256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16A2C0CE-6ACC-4685-BEAC-A9A2B5F7C83A}" type="datetimeFigureOut">
              <a:rPr lang="ru-RU" smtClean="0"/>
              <a:pPr/>
              <a:t>30.11.2020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AB53510-9324-4CBB-BA36-0B8231F79519}" type="slidenum">
              <a:rPr lang="ru-RU" smtClean="0"/>
              <a:pPr/>
              <a:t>‹#›</a:t>
            </a:fld>
            <a:endParaRPr lang="ru-RU"/>
          </a:p>
        </p:txBody>
      </p:sp>
      <p:sp>
        <p:nvSpPr>
          <p:cNvPr id="8" name="Заголовок 7"/>
          <p:cNvSpPr>
            <a:spLocks noGrp="1"/>
          </p:cNvSpPr>
          <p:nvPr>
            <p:ph type="title"/>
          </p:nvPr>
        </p:nvSpPr>
        <p:spPr>
          <a:xfrm>
            <a:off x="135356" y="3929447"/>
            <a:ext cx="6515100" cy="1579767"/>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228600" y="2133600"/>
            <a:ext cx="31432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3486150" y="2133600"/>
            <a:ext cx="32575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16A2C0CE-6ACC-4685-BEAC-A9A2B5F7C83A}" type="datetimeFigureOut">
              <a:rPr lang="ru-RU" smtClean="0"/>
              <a:pPr/>
              <a:t>30.11.2020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AB53510-9324-4CBB-BA36-0B8231F7951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228600" y="7213600"/>
            <a:ext cx="6457950" cy="1176867"/>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11083" y="889000"/>
            <a:ext cx="3217917"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3483769" y="889000"/>
            <a:ext cx="3219181"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11083" y="1754717"/>
            <a:ext cx="3217917"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3486548" y="1754717"/>
            <a:ext cx="3216402"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16A2C0CE-6ACC-4685-BEAC-A9A2B5F7C83A}" type="datetimeFigureOut">
              <a:rPr lang="ru-RU" smtClean="0"/>
              <a:pPr/>
              <a:t>30.11.2020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6172200" y="8636000"/>
            <a:ext cx="571500" cy="329184"/>
          </a:xfrm>
        </p:spPr>
        <p:txBody>
          <a:bodyPr/>
          <a:lstStyle/>
          <a:p>
            <a:fld id="{BAB53510-9324-4CBB-BA36-0B8231F79519}" type="slidenum">
              <a:rPr lang="ru-RU" smtClean="0"/>
              <a:pPr/>
              <a:t>‹#›</a:t>
            </a:fld>
            <a:endParaRPr lang="ru-RU"/>
          </a:p>
        </p:txBody>
      </p:sp>
      <p:sp>
        <p:nvSpPr>
          <p:cNvPr id="11" name="Прямая соединительная линия 10"/>
          <p:cNvSpPr>
            <a:spLocks noChangeShapeType="1"/>
          </p:cNvSpPr>
          <p:nvPr/>
        </p:nvSpPr>
        <p:spPr bwMode="auto">
          <a:xfrm>
            <a:off x="385762" y="8026401"/>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16A2C0CE-6ACC-4685-BEAC-A9A2B5F7C83A}" type="datetimeFigureOut">
              <a:rPr lang="ru-RU" smtClean="0"/>
              <a:pPr/>
              <a:t>30.11.2020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53510-9324-4CBB-BA36-0B8231F7951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6A2C0CE-6ACC-4685-BEAC-A9A2B5F7C83A}" type="datetimeFigureOut">
              <a:rPr lang="ru-RU" smtClean="0"/>
              <a:pPr/>
              <a:t>30.11.2020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B53510-9324-4CBB-BA36-0B8231F7951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385762" y="779882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342900" y="7315200"/>
            <a:ext cx="6343650" cy="694267"/>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342900" y="812800"/>
            <a:ext cx="2256235" cy="64008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2681287" y="812800"/>
            <a:ext cx="4005263" cy="64008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6A2C0CE-6ACC-4685-BEAC-A9A2B5F7C83A}" type="datetimeFigureOut">
              <a:rPr lang="ru-RU" smtClean="0"/>
              <a:pPr/>
              <a:t>30.11.2020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B53510-9324-4CBB-BA36-0B8231F7951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2628900" y="822179"/>
            <a:ext cx="3771900" cy="48768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16A2C0CE-6ACC-4685-BEAC-A9A2B5F7C83A}" type="datetimeFigureOut">
              <a:rPr lang="ru-RU" smtClean="0"/>
              <a:pPr/>
              <a:t>30.11.2020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AB53510-9324-4CBB-BA36-0B8231F79519}" type="slidenum">
              <a:rPr lang="ru-RU" smtClean="0"/>
              <a:pPr/>
              <a:t>‹#›</a:t>
            </a:fld>
            <a:endParaRPr lang="ru-RU"/>
          </a:p>
        </p:txBody>
      </p:sp>
      <p:sp>
        <p:nvSpPr>
          <p:cNvPr id="17" name="Заголовок 16"/>
          <p:cNvSpPr>
            <a:spLocks noGrp="1"/>
          </p:cNvSpPr>
          <p:nvPr>
            <p:ph type="title"/>
          </p:nvPr>
        </p:nvSpPr>
        <p:spPr>
          <a:xfrm>
            <a:off x="285750" y="6658347"/>
            <a:ext cx="4400550" cy="696384"/>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285750" y="7377624"/>
            <a:ext cx="4400550" cy="1024467"/>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228600" y="2072217"/>
            <a:ext cx="6515100" cy="6034617"/>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4857750" y="101601"/>
            <a:ext cx="1885950" cy="385233"/>
          </a:xfrm>
          <a:prstGeom prst="rect">
            <a:avLst/>
          </a:prstGeom>
        </p:spPr>
        <p:txBody>
          <a:bodyPr vert="horz"/>
          <a:lstStyle>
            <a:lvl1pPr algn="l" eaLnBrk="1" latinLnBrk="0" hangingPunct="1">
              <a:defRPr kumimoji="0" sz="1200">
                <a:solidFill>
                  <a:schemeClr val="accent1">
                    <a:shade val="75000"/>
                  </a:schemeClr>
                </a:solidFill>
              </a:defRPr>
            </a:lvl1pPr>
          </a:lstStyle>
          <a:p>
            <a:fld id="{16A2C0CE-6ACC-4685-BEAC-A9A2B5F7C83A}" type="datetimeFigureOut">
              <a:rPr lang="ru-RU" smtClean="0"/>
              <a:pPr/>
              <a:t>30.11.2020</a:t>
            </a:fld>
            <a:endParaRPr lang="ru-RU"/>
          </a:p>
        </p:txBody>
      </p:sp>
      <p:sp>
        <p:nvSpPr>
          <p:cNvPr id="28" name="Нижний колонтитул 27"/>
          <p:cNvSpPr>
            <a:spLocks noGrp="1"/>
          </p:cNvSpPr>
          <p:nvPr>
            <p:ph type="ftr" sz="quarter" idx="3"/>
          </p:nvPr>
        </p:nvSpPr>
        <p:spPr>
          <a:xfrm>
            <a:off x="2343150" y="101601"/>
            <a:ext cx="2514600" cy="385233"/>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6172200" y="8636001"/>
            <a:ext cx="571500" cy="325967"/>
          </a:xfrm>
          <a:prstGeom prst="rect">
            <a:avLst/>
          </a:prstGeom>
        </p:spPr>
        <p:txBody>
          <a:bodyPr vert="horz"/>
          <a:lstStyle>
            <a:lvl1pPr algn="r" eaLnBrk="1" latinLnBrk="0" hangingPunct="1">
              <a:defRPr kumimoji="0" sz="1200">
                <a:solidFill>
                  <a:schemeClr val="accent1">
                    <a:shade val="75000"/>
                  </a:schemeClr>
                </a:solidFill>
              </a:defRPr>
            </a:lvl1pPr>
          </a:lstStyle>
          <a:p>
            <a:fld id="{BAB53510-9324-4CBB-BA36-0B8231F79519}" type="slidenum">
              <a:rPr lang="ru-RU" smtClean="0"/>
              <a:pPr/>
              <a:t>‹#›</a:t>
            </a:fld>
            <a:endParaRPr lang="ru-RU"/>
          </a:p>
        </p:txBody>
      </p:sp>
      <p:sp>
        <p:nvSpPr>
          <p:cNvPr id="10" name="Заголовок 9"/>
          <p:cNvSpPr>
            <a:spLocks noGrp="1"/>
          </p:cNvSpPr>
          <p:nvPr>
            <p:ph type="title"/>
          </p:nvPr>
        </p:nvSpPr>
        <p:spPr>
          <a:xfrm>
            <a:off x="228600" y="609600"/>
            <a:ext cx="6515100" cy="11176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385762" y="1410649"/>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6.pn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jpeg"/><Relationship Id="rId7" Type="http://schemas.openxmlformats.org/officeDocument/2006/relationships/image" Target="../media/image53.jp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g"/><Relationship Id="rId11" Type="http://schemas.openxmlformats.org/officeDocument/2006/relationships/image" Target="../media/image6.png"/><Relationship Id="rId5" Type="http://schemas.openxmlformats.org/officeDocument/2006/relationships/image" Target="../media/image51.jp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0.jpeg"/><Relationship Id="rId4" Type="http://schemas.openxmlformats.org/officeDocument/2006/relationships/image" Target="../media/image59.jpeg"/></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1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69.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jpg"/><Relationship Id="rId4" Type="http://schemas.openxmlformats.org/officeDocument/2006/relationships/image" Target="../media/image72.jpg"/></Relationships>
</file>

<file path=ppt/slides/_rels/slide2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24.xml.rels><?xml version="1.0" encoding="UTF-8" standalone="yes"?>
<Relationships xmlns="http://schemas.openxmlformats.org/package/2006/relationships"><Relationship Id="rId3" Type="http://schemas.openxmlformats.org/officeDocument/2006/relationships/hyperlink" Target="http://www.almazik.or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7999" cy="9144000"/>
          </a:xfrm>
          <a:prstGeom prst="rect">
            <a:avLst/>
          </a:prstGeom>
        </p:spPr>
      </p:pic>
      <p:sp>
        <p:nvSpPr>
          <p:cNvPr id="3" name="Прямоугольник 2"/>
          <p:cNvSpPr/>
          <p:nvPr/>
        </p:nvSpPr>
        <p:spPr>
          <a:xfrm>
            <a:off x="332656" y="1547664"/>
            <a:ext cx="5832648" cy="830997"/>
          </a:xfrm>
          <a:prstGeom prst="rect">
            <a:avLst/>
          </a:prstGeom>
        </p:spPr>
        <p:txBody>
          <a:bodyPr wrap="square">
            <a:spAutoFit/>
          </a:bodyPr>
          <a:lstStyle/>
          <a:p>
            <a:pPr lvl="0" algn="ctr"/>
            <a:r>
              <a:rPr lang="ru-RU" b="1" i="1" dirty="0">
                <a:solidFill>
                  <a:srgbClr val="C00000"/>
                </a:solidFill>
                <a:latin typeface="Georgia" pitchFamily="18" charset="0"/>
                <a:ea typeface="Times New Roman"/>
                <a:cs typeface="Times New Roman" pitchFamily="18" charset="0"/>
              </a:rPr>
              <a:t>Ежеквартальный детский </a:t>
            </a:r>
            <a:r>
              <a:rPr lang="ru-RU" b="1" i="1" dirty="0" smtClean="0">
                <a:solidFill>
                  <a:srgbClr val="C00000"/>
                </a:solidFill>
                <a:latin typeface="Georgia" pitchFamily="18" charset="0"/>
                <a:ea typeface="Times New Roman"/>
                <a:cs typeface="Times New Roman" pitchFamily="18" charset="0"/>
              </a:rPr>
              <a:t>журнал</a:t>
            </a:r>
          </a:p>
          <a:p>
            <a:pPr lvl="0" algn="ctr"/>
            <a:r>
              <a:rPr lang="ru-RU" sz="3000" b="1" i="1" dirty="0" smtClean="0">
                <a:solidFill>
                  <a:srgbClr val="C00000"/>
                </a:solidFill>
                <a:latin typeface="Georgia" pitchFamily="18" charset="0"/>
                <a:ea typeface="Times New Roman"/>
                <a:cs typeface="Times New Roman" pitchFamily="18" charset="0"/>
              </a:rPr>
              <a:t>«ВЕСЕЛЫЕ  </a:t>
            </a:r>
            <a:r>
              <a:rPr lang="ru-RU" sz="3000" b="1" i="1" dirty="0">
                <a:solidFill>
                  <a:srgbClr val="C00000"/>
                </a:solidFill>
                <a:latin typeface="Georgia" pitchFamily="18" charset="0"/>
                <a:ea typeface="Times New Roman"/>
                <a:cs typeface="Times New Roman" pitchFamily="18" charset="0"/>
              </a:rPr>
              <a:t>МЕДВЕЖАТА»</a:t>
            </a:r>
          </a:p>
        </p:txBody>
      </p:sp>
      <p:sp>
        <p:nvSpPr>
          <p:cNvPr id="4" name="Блок-схема: узел 3"/>
          <p:cNvSpPr/>
          <p:nvPr/>
        </p:nvSpPr>
        <p:spPr>
          <a:xfrm>
            <a:off x="5733256" y="107504"/>
            <a:ext cx="994420" cy="1008112"/>
          </a:xfrm>
          <a:prstGeom prst="flowChartConnector">
            <a:avLst/>
          </a:prstGeom>
          <a:solidFill>
            <a:sysClr val="window" lastClr="FFFFFF"/>
          </a:solidFill>
          <a:ln w="25400" cap="flat" cmpd="sng" algn="ctr">
            <a:solidFill>
              <a:srgbClr val="C0504D"/>
            </a:solidFill>
            <a:prstDash val="solid"/>
          </a:ln>
          <a:effectLst/>
        </p:spPr>
        <p:txBody>
          <a:bodyPr rtlCol="0" anchor="ctr"/>
          <a:lstStyle/>
          <a:p>
            <a:pPr algn="ctr">
              <a:defRPr/>
            </a:pPr>
            <a:r>
              <a:rPr lang="ru-RU" sz="2400" b="1" kern="0" dirty="0" smtClean="0">
                <a:solidFill>
                  <a:srgbClr val="C00000"/>
                </a:solidFill>
                <a:latin typeface="Times New Roman" panose="02020603050405020304" pitchFamily="18" charset="0"/>
                <a:cs typeface="Times New Roman" panose="02020603050405020304" pitchFamily="18" charset="0"/>
              </a:rPr>
              <a:t>№1</a:t>
            </a:r>
          </a:p>
          <a:p>
            <a:pPr algn="ctr">
              <a:defRPr/>
            </a:pPr>
            <a:r>
              <a:rPr lang="ru-RU" sz="2400" b="1" kern="0" dirty="0" smtClean="0">
                <a:solidFill>
                  <a:srgbClr val="C00000"/>
                </a:solidFill>
                <a:latin typeface="Times New Roman" panose="02020603050405020304" pitchFamily="18" charset="0"/>
                <a:cs typeface="Times New Roman" panose="02020603050405020304" pitchFamily="18" charset="0"/>
              </a:rPr>
              <a:t>(13)</a:t>
            </a:r>
            <a:r>
              <a:rPr lang="ru-RU" kern="0" dirty="0" smtClean="0">
                <a:solidFill>
                  <a:srgbClr val="C00000"/>
                </a:solidFill>
                <a:latin typeface="Times New Roman" panose="02020603050405020304" pitchFamily="18" charset="0"/>
                <a:cs typeface="Times New Roman" panose="02020603050405020304" pitchFamily="18" charset="0"/>
              </a:rPr>
              <a:t> </a:t>
            </a:r>
            <a:endParaRPr lang="ru-RU" kern="0" dirty="0" smtClean="0">
              <a:solidFill>
                <a:srgbClr val="C00000"/>
              </a:solidFill>
              <a:latin typeface="Calibri"/>
            </a:endParaRPr>
          </a:p>
        </p:txBody>
      </p:sp>
      <p:sp>
        <p:nvSpPr>
          <p:cNvPr id="5" name="Прямоугольник 4"/>
          <p:cNvSpPr/>
          <p:nvPr/>
        </p:nvSpPr>
        <p:spPr>
          <a:xfrm>
            <a:off x="1412776" y="6588224"/>
            <a:ext cx="4536504" cy="830997"/>
          </a:xfrm>
          <a:prstGeom prst="rect">
            <a:avLst/>
          </a:prstGeom>
        </p:spPr>
        <p:txBody>
          <a:bodyPr wrap="square">
            <a:spAutoFit/>
          </a:bodyPr>
          <a:lstStyle/>
          <a:p>
            <a:pPr algn="ctr"/>
            <a:r>
              <a:rPr lang="ru-RU" sz="1600" b="1" i="1" dirty="0" smtClean="0">
                <a:solidFill>
                  <a:srgbClr val="C00000"/>
                </a:solidFill>
                <a:latin typeface="Georgia" pitchFamily="18" charset="0"/>
                <a:cs typeface="Times New Roman" panose="02020603050405020304" pitchFamily="18" charset="0"/>
              </a:rPr>
              <a:t>Детский сад № 14 «Медвежонок» - филиал АН ДОО «Алмазик» </a:t>
            </a:r>
            <a:br>
              <a:rPr lang="ru-RU" sz="1600" b="1" i="1" dirty="0" smtClean="0">
                <a:solidFill>
                  <a:srgbClr val="C00000"/>
                </a:solidFill>
                <a:latin typeface="Georgia" pitchFamily="18" charset="0"/>
                <a:cs typeface="Times New Roman" panose="02020603050405020304" pitchFamily="18" charset="0"/>
              </a:rPr>
            </a:br>
            <a:endParaRPr lang="ru-RU" sz="1600" i="1" dirty="0">
              <a:solidFill>
                <a:srgbClr val="C00000"/>
              </a:solidFill>
              <a:latin typeface="Georgia" pitchFamily="18" charset="0"/>
            </a:endParaRPr>
          </a:p>
        </p:txBody>
      </p:sp>
      <p:pic>
        <p:nvPicPr>
          <p:cNvPr id="6" name="Picture 3" descr="C:\Users\iren\Desktop\С флэшки Карт\олимпи.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7842"/>
                    </a14:imgEffect>
                  </a14:imgLayer>
                </a14:imgProps>
              </a:ext>
              <a:ext uri="{28A0092B-C50C-407E-A947-70E740481C1C}">
                <a14:useLocalDpi xmlns:a14="http://schemas.microsoft.com/office/drawing/2010/main" val="0"/>
              </a:ext>
            </a:extLst>
          </a:blip>
          <a:srcRect/>
          <a:stretch>
            <a:fillRect/>
          </a:stretch>
        </p:blipFill>
        <p:spPr bwMode="auto">
          <a:xfrm>
            <a:off x="5248651" y="2320297"/>
            <a:ext cx="1479025"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527468" y="7094568"/>
            <a:ext cx="1443024" cy="338554"/>
          </a:xfrm>
          <a:prstGeom prst="rect">
            <a:avLst/>
          </a:prstGeom>
        </p:spPr>
        <p:txBody>
          <a:bodyPr wrap="none">
            <a:spAutoFit/>
          </a:bodyPr>
          <a:lstStyle/>
          <a:p>
            <a:r>
              <a:rPr lang="ru-RU" sz="1600" b="1" i="1" dirty="0" smtClean="0">
                <a:solidFill>
                  <a:srgbClr val="FF0000"/>
                </a:solidFill>
                <a:latin typeface="Georgia" pitchFamily="18" charset="0"/>
                <a:cs typeface="Times New Roman" panose="02020603050405020304" pitchFamily="18" charset="0"/>
              </a:rPr>
              <a:t>Осень 2020</a:t>
            </a:r>
            <a:endParaRPr lang="ru-RU" sz="1600" b="1" dirty="0">
              <a:solidFill>
                <a:srgbClr val="FF0000"/>
              </a:solidFill>
              <a:latin typeface="Georgia" pitchFamily="18" charset="0"/>
            </a:endParaRPr>
          </a:p>
        </p:txBody>
      </p:sp>
      <p:pic>
        <p:nvPicPr>
          <p:cNvPr id="9" name="Рисунок 8" descr="C:\Users\Home\Desktop\Видео и фото гр. Ласточка 1.11.20г\IMG-20201030-WA0012.jpg"/>
          <p:cNvPicPr/>
          <p:nvPr/>
        </p:nvPicPr>
        <p:blipFill rotWithShape="1">
          <a:blip r:embed="rId5">
            <a:extLst>
              <a:ext uri="{28A0092B-C50C-407E-A947-70E740481C1C}">
                <a14:useLocalDpi xmlns:a14="http://schemas.microsoft.com/office/drawing/2010/main" val="0"/>
              </a:ext>
            </a:extLst>
          </a:blip>
          <a:srcRect l="2437" r="23156" b="13626"/>
          <a:stretch/>
        </p:blipFill>
        <p:spPr bwMode="auto">
          <a:xfrm>
            <a:off x="951327" y="2655523"/>
            <a:ext cx="4297324" cy="3643168"/>
          </a:xfrm>
          <a:prstGeom prst="round2DiagRect">
            <a:avLst>
              <a:gd name="adj1" fmla="val 16667"/>
              <a:gd name="adj2" fmla="val 0"/>
            </a:avLst>
          </a:prstGeom>
          <a:ln w="57150" cap="sq">
            <a:solidFill>
              <a:srgbClr val="FF6600"/>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pic>
        <p:nvPicPr>
          <p:cNvPr id="10" name="Рисунок 9" descr="C:\Users\Home\Pictures\7196.97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942217">
            <a:off x="623626" y="5521992"/>
            <a:ext cx="1155065" cy="1114425"/>
          </a:xfrm>
          <a:prstGeom prst="rect">
            <a:avLst/>
          </a:prstGeom>
          <a:noFill/>
          <a:ln>
            <a:noFill/>
          </a:ln>
        </p:spPr>
      </p:pic>
      <p:pic>
        <p:nvPicPr>
          <p:cNvPr id="11" name="Рисунок 10" descr="C:\Users\Home\Pictures\7196.97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942217">
            <a:off x="4020399" y="2799525"/>
            <a:ext cx="1155065" cy="1114425"/>
          </a:xfrm>
          <a:prstGeom prst="rect">
            <a:avLst/>
          </a:prstGeom>
          <a:noFill/>
          <a:ln>
            <a:noFill/>
          </a:ln>
        </p:spPr>
      </p:pic>
    </p:spTree>
    <p:extLst>
      <p:ext uri="{BB962C8B-B14F-4D97-AF65-F5344CB8AC3E}">
        <p14:creationId xmlns:p14="http://schemas.microsoft.com/office/powerpoint/2010/main" val="3894650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313" y="574214"/>
            <a:ext cx="6371434" cy="307777"/>
          </a:xfrm>
          <a:prstGeom prst="rect">
            <a:avLst/>
          </a:prstGeom>
        </p:spPr>
        <p:txBody>
          <a:bodyPr wrap="square">
            <a:spAutoFit/>
          </a:bodyPr>
          <a:lstStyle/>
          <a:p>
            <a:r>
              <a:rPr lang="ru-RU" sz="1400" i="1" dirty="0" smtClean="0">
                <a:solidFill>
                  <a:srgbClr val="FF0000"/>
                </a:solidFill>
                <a:latin typeface="Georgia" panose="02040502050405020303" pitchFamily="18" charset="0"/>
                <a:ea typeface="Calibri" panose="020F0502020204030204" pitchFamily="34" charset="0"/>
                <a:cs typeface="Times New Roman" panose="02020603050405020304" pitchFamily="18" charset="0"/>
              </a:rPr>
              <a:t>Моё увлечение «Изучать жизнь </a:t>
            </a:r>
            <a:r>
              <a:rPr lang="ru-RU" sz="1400" b="1" i="1" dirty="0" smtClean="0">
                <a:solidFill>
                  <a:srgbClr val="FF0000"/>
                </a:solidFill>
                <a:latin typeface="Georgia" panose="02040502050405020303" pitchFamily="18" charset="0"/>
                <a:ea typeface="Calibri" panose="020F0502020204030204" pitchFamily="34" charset="0"/>
                <a:cs typeface="Times New Roman" panose="02020603050405020304" pitchFamily="18" charset="0"/>
              </a:rPr>
              <a:t>Древних Египтян»</a:t>
            </a:r>
            <a:endParaRPr lang="ru-RU" sz="1400" dirty="0">
              <a:solidFill>
                <a:srgbClr val="FF0000"/>
              </a:solidFill>
            </a:endParaRPr>
          </a:p>
        </p:txBody>
      </p:sp>
      <p:sp>
        <p:nvSpPr>
          <p:cNvPr id="3" name="Прямоугольник 2"/>
          <p:cNvSpPr/>
          <p:nvPr/>
        </p:nvSpPr>
        <p:spPr>
          <a:xfrm>
            <a:off x="486918" y="1403648"/>
            <a:ext cx="6110433" cy="1384995"/>
          </a:xfrm>
          <a:prstGeom prst="rect">
            <a:avLst/>
          </a:prstGeom>
        </p:spPr>
        <p:txBody>
          <a:bodyPr wrap="square">
            <a:spAutoFit/>
          </a:bodyPr>
          <a:lstStyle/>
          <a:p>
            <a:pPr indent="228600">
              <a:spcAft>
                <a:spcPts val="0"/>
              </a:spcAft>
            </a:pPr>
            <a:r>
              <a:rPr lang="ru-RU" sz="1400" i="1" dirty="0" smtClean="0">
                <a:solidFill>
                  <a:srgbClr val="002060"/>
                </a:solidFill>
                <a:latin typeface="Georgia" panose="02040502050405020303" pitchFamily="18" charset="0"/>
                <a:ea typeface="Times New Roman" panose="02020603050405020304" pitchFamily="18" charset="0"/>
              </a:rPr>
              <a:t>«Нимя </a:t>
            </a:r>
            <a:r>
              <a:rPr lang="ru-RU" sz="1400" i="1" dirty="0">
                <a:solidFill>
                  <a:srgbClr val="002060"/>
                </a:solidFill>
                <a:latin typeface="Georgia" panose="02040502050405020303" pitchFamily="18" charset="0"/>
                <a:ea typeface="Times New Roman" panose="02020603050405020304" pitchFamily="18" charset="0"/>
              </a:rPr>
              <a:t>очень любит изучать жизнь Древних Египтян, их культуру и обычаи, труд земледельцев, ремесло, искусство Древнего Египта, </a:t>
            </a:r>
            <a:r>
              <a:rPr lang="ru-RU" sz="1400" i="1" dirty="0" smtClean="0">
                <a:solidFill>
                  <a:srgbClr val="002060"/>
                </a:solidFill>
                <a:latin typeface="Georgia" panose="02040502050405020303" pitchFamily="18" charset="0"/>
                <a:ea typeface="Times New Roman" panose="02020603050405020304" pitchFamily="18" charset="0"/>
              </a:rPr>
              <a:t> богов, </a:t>
            </a:r>
            <a:r>
              <a:rPr lang="ru-RU" sz="1400" i="1" dirty="0">
                <a:solidFill>
                  <a:srgbClr val="002060"/>
                </a:solidFill>
                <a:latin typeface="Georgia" panose="02040502050405020303" pitchFamily="18" charset="0"/>
                <a:ea typeface="Times New Roman" panose="02020603050405020304" pitchFamily="18" charset="0"/>
              </a:rPr>
              <a:t>которых они почитали, и письменность. </a:t>
            </a:r>
            <a:endParaRPr lang="ru-RU" sz="1200" dirty="0" smtClean="0">
              <a:latin typeface="Times New Roman" panose="02020603050405020304" pitchFamily="18" charset="0"/>
              <a:ea typeface="Times New Roman" panose="02020603050405020304" pitchFamily="18" charset="0"/>
            </a:endParaRPr>
          </a:p>
          <a:p>
            <a:pPr indent="228600">
              <a:spcAft>
                <a:spcPts val="0"/>
              </a:spcAft>
            </a:pPr>
            <a:r>
              <a:rPr lang="ru-RU" sz="1400" i="1" dirty="0" smtClean="0">
                <a:solidFill>
                  <a:srgbClr val="002060"/>
                </a:solidFill>
                <a:latin typeface="Georgia" panose="02040502050405020303" pitchFamily="18" charset="0"/>
                <a:ea typeface="Times New Roman" panose="02020603050405020304" pitchFamily="18" charset="0"/>
              </a:rPr>
              <a:t> </a:t>
            </a:r>
            <a:r>
              <a:rPr lang="ru-RU" sz="1400" i="1" dirty="0">
                <a:solidFill>
                  <a:srgbClr val="002060"/>
                </a:solidFill>
                <a:latin typeface="Georgia" panose="02040502050405020303" pitchFamily="18" charset="0"/>
                <a:ea typeface="Times New Roman" panose="02020603050405020304" pitchFamily="18" charset="0"/>
              </a:rPr>
              <a:t>Нимя проявляет интерес к культуре другой </a:t>
            </a:r>
            <a:r>
              <a:rPr lang="ru-RU" sz="1400" i="1" dirty="0" smtClean="0">
                <a:solidFill>
                  <a:srgbClr val="002060"/>
                </a:solidFill>
                <a:latin typeface="Georgia" panose="02040502050405020303" pitchFamily="18" charset="0"/>
                <a:ea typeface="Times New Roman" panose="02020603050405020304" pitchFamily="18" charset="0"/>
              </a:rPr>
              <a:t>страны, </a:t>
            </a:r>
            <a:r>
              <a:rPr lang="ru-RU" sz="1400" i="1" dirty="0">
                <a:solidFill>
                  <a:srgbClr val="002060"/>
                </a:solidFill>
                <a:latin typeface="Georgia" panose="02040502050405020303" pitchFamily="18" charset="0"/>
                <a:ea typeface="Times New Roman" panose="02020603050405020304" pitchFamily="18" charset="0"/>
              </a:rPr>
              <a:t>р</a:t>
            </a:r>
            <a:r>
              <a:rPr lang="ru-RU" sz="1400" i="1" dirty="0" smtClean="0">
                <a:solidFill>
                  <a:srgbClr val="002060"/>
                </a:solidFill>
                <a:latin typeface="Georgia" panose="02040502050405020303" pitchFamily="18" charset="0"/>
                <a:ea typeface="Times New Roman" panose="02020603050405020304" pitchFamily="18" charset="0"/>
              </a:rPr>
              <a:t>асширяет свой кругозор».</a:t>
            </a:r>
          </a:p>
          <a:p>
            <a:pPr indent="228600" algn="r">
              <a:spcAft>
                <a:spcPts val="0"/>
              </a:spcAft>
            </a:pPr>
            <a:r>
              <a:rPr lang="ru-RU" sz="1400" b="1" i="1" dirty="0" smtClean="0">
                <a:solidFill>
                  <a:srgbClr val="002060"/>
                </a:solidFill>
                <a:effectLst/>
                <a:latin typeface="Georgia" panose="02040502050405020303" pitchFamily="18" charset="0"/>
                <a:ea typeface="Times New Roman" panose="02020603050405020304" pitchFamily="18" charset="0"/>
              </a:rPr>
              <a:t>Семья Нимя</a:t>
            </a:r>
            <a:endParaRPr lang="ru-RU" sz="1200" b="1" dirty="0">
              <a:effectLst/>
              <a:latin typeface="Times New Roman" panose="02020603050405020304" pitchFamily="18" charset="0"/>
              <a:ea typeface="Times New Roman" panose="02020603050405020304" pitchFamily="18" charset="0"/>
            </a:endParaRPr>
          </a:p>
        </p:txBody>
      </p:sp>
      <p:pic>
        <p:nvPicPr>
          <p:cNvPr id="4" name="Рисунок 3" descr="C:\Users\bairm\Documents\СТАРШАЯ2020\PHOTO-2020-11-18-14-32-04 — копия.jpg"/>
          <p:cNvPicPr/>
          <p:nvPr/>
        </p:nvPicPr>
        <p:blipFill rotWithShape="1">
          <a:blip r:embed="rId2">
            <a:extLst>
              <a:ext uri="{28A0092B-C50C-407E-A947-70E740481C1C}">
                <a14:useLocalDpi xmlns:a14="http://schemas.microsoft.com/office/drawing/2010/main" val="0"/>
              </a:ext>
            </a:extLst>
          </a:blip>
          <a:srcRect l="28058" t="18160" r="37674" b="12809"/>
          <a:stretch/>
        </p:blipFill>
        <p:spPr bwMode="auto">
          <a:xfrm>
            <a:off x="4149080" y="3059832"/>
            <a:ext cx="2304256" cy="5760640"/>
          </a:xfrm>
          <a:prstGeom prst="rect">
            <a:avLst/>
          </a:prstGeom>
          <a:noFill/>
          <a:ln w="57150">
            <a:solidFill>
              <a:srgbClr val="9933FF"/>
            </a:solidFill>
          </a:ln>
          <a:extLst>
            <a:ext uri="{53640926-AAD7-44D8-BBD7-CCE9431645EC}">
              <a14:shadowObscured xmlns:a14="http://schemas.microsoft.com/office/drawing/2010/main"/>
            </a:ext>
          </a:extLst>
        </p:spPr>
      </p:pic>
      <p:sp>
        <p:nvSpPr>
          <p:cNvPr id="5" name="Прямоугольник 4"/>
          <p:cNvSpPr/>
          <p:nvPr/>
        </p:nvSpPr>
        <p:spPr>
          <a:xfrm>
            <a:off x="242065" y="2983065"/>
            <a:ext cx="3665963" cy="3970318"/>
          </a:xfrm>
          <a:prstGeom prst="rect">
            <a:avLst/>
          </a:prstGeom>
        </p:spPr>
        <p:txBody>
          <a:bodyPr wrap="square">
            <a:spAutoFit/>
          </a:bodyPr>
          <a:lstStyle/>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Я перед древностью склоняюсь,</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И храмов древних гордый вид,</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И вид прекрасных пирамид</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Объять вниманием стараюсь.</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О, Египет! Слёзы души.</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В выжженной, жёлтой пустыне.</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Ты растаял в дымке времён,</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А мне плакать доныне.</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Позабыт твой тайный язык.</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Твои знанья хранят пирамиды.</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Ниоткуда ты вдруг возник,</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В этом мире зла и обиды.</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Тебе нужен был знойный песок,</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Тишина, беспредельность пустыни.</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Где с неба лился лучей поток.</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Где глядел на тебя лучезарный бог,</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А ночью – далёкой, безмолвной свечой</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Звезда скорби с небес светила.</a:t>
            </a:r>
            <a:endParaRPr lang="ru-RU" sz="1200" dirty="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29220" y="152038"/>
            <a:ext cx="2579552" cy="307777"/>
          </a:xfrm>
          <a:prstGeom prst="rect">
            <a:avLst/>
          </a:prstGeom>
        </p:spPr>
        <p:txBody>
          <a:bodyPr wrap="none">
            <a:spAutoFit/>
          </a:bodyPr>
          <a:lstStyle/>
          <a:p>
            <a:pPr lvl="0" indent="228600"/>
            <a:r>
              <a:rPr lang="ru-RU" sz="1400" b="1" i="1" dirty="0">
                <a:solidFill>
                  <a:srgbClr val="002060"/>
                </a:solidFill>
                <a:latin typeface="Georgia" panose="02040502050405020303" pitchFamily="18" charset="0"/>
                <a:ea typeface="Times New Roman" panose="02020603050405020304" pitchFamily="18" charset="0"/>
              </a:rPr>
              <a:t>Сарангов Нимя </a:t>
            </a:r>
            <a:r>
              <a:rPr lang="ru-RU" sz="1400" b="1" i="1" dirty="0" smtClean="0">
                <a:solidFill>
                  <a:srgbClr val="002060"/>
                </a:solidFill>
                <a:latin typeface="Georgia" panose="02040502050405020303" pitchFamily="18" charset="0"/>
                <a:ea typeface="Times New Roman" panose="02020603050405020304" pitchFamily="18" charset="0"/>
              </a:rPr>
              <a:t>5 лет </a:t>
            </a:r>
            <a:endParaRPr lang="ru-RU" sz="1200" b="1" dirty="0">
              <a:solidFill>
                <a:prstClr val="black"/>
              </a:solidFill>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242064" y="7308304"/>
            <a:ext cx="3665963" cy="954107"/>
          </a:xfrm>
          <a:prstGeom prst="rect">
            <a:avLst/>
          </a:prstGeom>
        </p:spPr>
        <p:txBody>
          <a:bodyPr wrap="square">
            <a:spAutoFit/>
          </a:bodyPr>
          <a:lstStyle/>
          <a:p>
            <a:pPr lvl="0" indent="228600"/>
            <a:r>
              <a:rPr lang="ru-RU" sz="1400" i="1" dirty="0">
                <a:solidFill>
                  <a:srgbClr val="002060"/>
                </a:solidFill>
                <a:latin typeface="Georgia" panose="02040502050405020303" pitchFamily="18" charset="0"/>
                <a:ea typeface="Times New Roman" panose="02020603050405020304" pitchFamily="18" charset="0"/>
              </a:rPr>
              <a:t>Прошли века, эпохи миновали,</a:t>
            </a:r>
            <a:endParaRPr lang="ru-RU" sz="1200" dirty="0">
              <a:solidFill>
                <a:prstClr val="black"/>
              </a:solidFill>
              <a:latin typeface="Times New Roman" panose="02020603050405020304" pitchFamily="18" charset="0"/>
              <a:ea typeface="Times New Roman" panose="02020603050405020304" pitchFamily="18" charset="0"/>
            </a:endParaRPr>
          </a:p>
          <a:p>
            <a:pPr lvl="0" indent="228600"/>
            <a:r>
              <a:rPr lang="ru-RU" sz="1400" i="1" dirty="0">
                <a:solidFill>
                  <a:srgbClr val="002060"/>
                </a:solidFill>
                <a:latin typeface="Georgia" panose="02040502050405020303" pitchFamily="18" charset="0"/>
                <a:ea typeface="Times New Roman" panose="02020603050405020304" pitchFamily="18" charset="0"/>
              </a:rPr>
              <a:t>Но не смотря на это, до сих пор,</a:t>
            </a:r>
            <a:endParaRPr lang="ru-RU" sz="1200" dirty="0">
              <a:solidFill>
                <a:prstClr val="black"/>
              </a:solidFill>
              <a:latin typeface="Times New Roman" panose="02020603050405020304" pitchFamily="18" charset="0"/>
              <a:ea typeface="Times New Roman" panose="02020603050405020304" pitchFamily="18" charset="0"/>
            </a:endParaRPr>
          </a:p>
          <a:p>
            <a:pPr lvl="0" indent="228600"/>
            <a:r>
              <a:rPr lang="ru-RU" sz="1400" i="1" dirty="0">
                <a:solidFill>
                  <a:srgbClr val="002060"/>
                </a:solidFill>
                <a:latin typeface="Georgia" panose="02040502050405020303" pitchFamily="18" charset="0"/>
                <a:ea typeface="Times New Roman" panose="02020603050405020304" pitchFamily="18" charset="0"/>
              </a:rPr>
              <a:t>Египта древнего загадки оставались</a:t>
            </a:r>
            <a:endParaRPr lang="ru-RU" sz="1200" dirty="0">
              <a:solidFill>
                <a:prstClr val="black"/>
              </a:solidFill>
              <a:latin typeface="Times New Roman" panose="02020603050405020304" pitchFamily="18" charset="0"/>
              <a:ea typeface="Times New Roman" panose="02020603050405020304" pitchFamily="18" charset="0"/>
            </a:endParaRPr>
          </a:p>
          <a:p>
            <a:pPr lvl="0" indent="228600"/>
            <a:r>
              <a:rPr lang="ru-RU" sz="1400" i="1" dirty="0">
                <a:solidFill>
                  <a:srgbClr val="002060"/>
                </a:solidFill>
                <a:latin typeface="Georgia" panose="02040502050405020303" pitchFamily="18" charset="0"/>
                <a:ea typeface="Times New Roman" panose="02020603050405020304" pitchFamily="18" charset="0"/>
              </a:rPr>
              <a:t>Непознанною тайной всех времен.</a:t>
            </a:r>
            <a:endParaRPr lang="ru-RU" sz="1200" dirty="0">
              <a:solidFill>
                <a:prstClr val="black"/>
              </a:solidFill>
              <a:latin typeface="Times New Roman" panose="02020603050405020304" pitchFamily="18" charset="0"/>
              <a:ea typeface="Times New Roman" panose="02020603050405020304" pitchFamily="18" charset="0"/>
            </a:endParaRPr>
          </a:p>
        </p:txBody>
      </p:sp>
      <p:pic>
        <p:nvPicPr>
          <p:cNvPr id="8" name="Рисунок 7" descr="C:\Users\Home\Pictures\7196.97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942217">
            <a:off x="5399623" y="170891"/>
            <a:ext cx="1155065" cy="1114425"/>
          </a:xfrm>
          <a:prstGeom prst="rect">
            <a:avLst/>
          </a:prstGeom>
          <a:noFill/>
          <a:ln>
            <a:noFill/>
          </a:ln>
        </p:spPr>
      </p:pic>
    </p:spTree>
    <p:extLst>
      <p:ext uri="{BB962C8B-B14F-4D97-AF65-F5344CB8AC3E}">
        <p14:creationId xmlns:p14="http://schemas.microsoft.com/office/powerpoint/2010/main" val="2942854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8640" y="251520"/>
            <a:ext cx="3816424" cy="4185761"/>
          </a:xfrm>
          <a:prstGeom prst="rect">
            <a:avLst/>
          </a:prstGeom>
        </p:spPr>
        <p:txBody>
          <a:bodyPr wrap="square">
            <a:spAutoFit/>
          </a:bodyPr>
          <a:lstStyle/>
          <a:p>
            <a:pPr indent="228600">
              <a:spcAft>
                <a:spcPts val="0"/>
              </a:spcAft>
            </a:pPr>
            <a:r>
              <a:rPr lang="ru-RU" sz="1400" i="1" dirty="0" smtClean="0">
                <a:solidFill>
                  <a:srgbClr val="002060"/>
                </a:solidFill>
                <a:latin typeface="Georgia" panose="02040502050405020303" pitchFamily="18" charset="0"/>
                <a:ea typeface="Times New Roman" panose="02020603050405020304" pitchFamily="18" charset="0"/>
              </a:rPr>
              <a:t>Величество </a:t>
            </a:r>
            <a:r>
              <a:rPr lang="ru-RU" sz="1400" i="1" dirty="0">
                <a:solidFill>
                  <a:srgbClr val="002060"/>
                </a:solidFill>
                <a:latin typeface="Georgia" panose="02040502050405020303" pitchFamily="18" charset="0"/>
                <a:ea typeface="Times New Roman" panose="02020603050405020304" pitchFamily="18" charset="0"/>
              </a:rPr>
              <a:t>его колонн и храмов,</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Окутанное шепотом песков,</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И пирамид вершины неустанно,</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Пронзают небо, словно статуи богов.</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История неведомого царства</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Папирусы заполнила собой,</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И гордый сфинкс со взглядом властным,</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Гробницы охраняет, словно часовой.</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Как ослепителен Египет и прекрасен,</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В туманном прошлом, загораясь как маяк,</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Свой след в истории оставил не напрасно,</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Для мировой культуры сделав первый шаг.</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О сколько археологов трудились,</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Чтоб разгадать загадки египтян,</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Иероглифы читать их научились.</a:t>
            </a:r>
            <a:endParaRPr lang="ru-RU" sz="1200" dirty="0">
              <a:effectLst/>
              <a:latin typeface="Times New Roman" panose="02020603050405020304" pitchFamily="18" charset="0"/>
              <a:ea typeface="Times New Roman" panose="02020603050405020304" pitchFamily="18" charset="0"/>
            </a:endParaRPr>
          </a:p>
        </p:txBody>
      </p:sp>
      <p:pic>
        <p:nvPicPr>
          <p:cNvPr id="8" name="Рисунок 7" descr="C:\Users\bairm\Documents\СТАРШАЯ2020\PHOTO-2020-11-18-14-32-02.jpg"/>
          <p:cNvPicPr/>
          <p:nvPr/>
        </p:nvPicPr>
        <p:blipFill rotWithShape="1">
          <a:blip r:embed="rId2">
            <a:extLst>
              <a:ext uri="{28A0092B-C50C-407E-A947-70E740481C1C}">
                <a14:useLocalDpi xmlns:a14="http://schemas.microsoft.com/office/drawing/2010/main" val="0"/>
              </a:ext>
            </a:extLst>
          </a:blip>
          <a:srcRect t="27466" r="8730" b="32757"/>
          <a:stretch/>
        </p:blipFill>
        <p:spPr bwMode="auto">
          <a:xfrm>
            <a:off x="3985592" y="683568"/>
            <a:ext cx="2664296" cy="2673593"/>
          </a:xfrm>
          <a:prstGeom prst="rect">
            <a:avLst/>
          </a:prstGeom>
          <a:noFill/>
          <a:ln w="57150">
            <a:solidFill>
              <a:srgbClr val="9933FF"/>
            </a:solidFill>
          </a:ln>
          <a:extLst>
            <a:ext uri="{53640926-AAD7-44D8-BBD7-CCE9431645EC}">
              <a14:shadowObscured xmlns:a14="http://schemas.microsoft.com/office/drawing/2010/main"/>
            </a:ext>
          </a:extLst>
        </p:spPr>
      </p:pic>
      <p:sp>
        <p:nvSpPr>
          <p:cNvPr id="4" name="Прямоугольник 3"/>
          <p:cNvSpPr/>
          <p:nvPr/>
        </p:nvSpPr>
        <p:spPr>
          <a:xfrm>
            <a:off x="3372653" y="4165153"/>
            <a:ext cx="3456384" cy="4585871"/>
          </a:xfrm>
          <a:prstGeom prst="rect">
            <a:avLst/>
          </a:prstGeom>
        </p:spPr>
        <p:txBody>
          <a:bodyPr wrap="square">
            <a:spAutoFit/>
          </a:bodyPr>
          <a:lstStyle/>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Богов неведомых узнали имена.</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В пятом тысячелетии до нашей эры,</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Цивилизация Египта родилась,</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На плодородных почвах земледелов,</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Междоусобною борьбой за власть.</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Сначала люди жили в ямах и пещерах,</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Святилища, для поклоненья духам, строили в шатрах,</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Но в общине всегда вождь оставался первым,</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Простой народ, в оковы рабства заковав.</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Рабы все также жили бедно.</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Когда для знати строили дома.</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И росписью гробниц их покрывали стены,</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И фараонов восхваляли имена.</a:t>
            </a:r>
            <a:endParaRPr lang="ru-RU" sz="1200" dirty="0">
              <a:latin typeface="Times New Roman" panose="02020603050405020304" pitchFamily="18" charset="0"/>
              <a:ea typeface="Times New Roman" panose="02020603050405020304" pitchFamily="18" charset="0"/>
            </a:endParaRPr>
          </a:p>
          <a:p>
            <a:pPr indent="228600">
              <a:spcAft>
                <a:spcPts val="0"/>
              </a:spcAft>
            </a:pPr>
            <a:r>
              <a:rPr lang="ru-RU" sz="1200" dirty="0">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p:txBody>
      </p:sp>
      <p:pic>
        <p:nvPicPr>
          <p:cNvPr id="5" name="Рисунок 4" descr="C:\Users\bairm\Documents\СТАРШАЯ2020\PHOTO-2020-11-18-14-32-03 — копия (2).jpg"/>
          <p:cNvPicPr/>
          <p:nvPr/>
        </p:nvPicPr>
        <p:blipFill rotWithShape="1">
          <a:blip r:embed="rId3">
            <a:extLst>
              <a:ext uri="{28A0092B-C50C-407E-A947-70E740481C1C}">
                <a14:useLocalDpi xmlns:a14="http://schemas.microsoft.com/office/drawing/2010/main" val="0"/>
              </a:ext>
            </a:extLst>
          </a:blip>
          <a:srcRect t="32695" r="18399" b="32559"/>
          <a:stretch/>
        </p:blipFill>
        <p:spPr bwMode="auto">
          <a:xfrm>
            <a:off x="404664" y="5436096"/>
            <a:ext cx="2787476" cy="2736304"/>
          </a:xfrm>
          <a:prstGeom prst="rect">
            <a:avLst/>
          </a:prstGeom>
          <a:noFill/>
          <a:ln w="57150">
            <a:solidFill>
              <a:srgbClr val="9933FF"/>
            </a:solidFill>
          </a:ln>
          <a:extLst>
            <a:ext uri="{53640926-AAD7-44D8-BBD7-CCE9431645EC}">
              <a14:shadowObscured xmlns:a14="http://schemas.microsoft.com/office/drawing/2010/main"/>
            </a:ext>
          </a:extLst>
        </p:spPr>
      </p:pic>
      <p:sp>
        <p:nvSpPr>
          <p:cNvPr id="7" name="Прямоугольник 6"/>
          <p:cNvSpPr/>
          <p:nvPr/>
        </p:nvSpPr>
        <p:spPr>
          <a:xfrm>
            <a:off x="4867028" y="8751024"/>
            <a:ext cx="1813317" cy="307777"/>
          </a:xfrm>
          <a:prstGeom prst="rect">
            <a:avLst/>
          </a:prstGeom>
        </p:spPr>
        <p:txBody>
          <a:bodyPr wrap="none">
            <a:spAutoFit/>
          </a:bodyPr>
          <a:lstStyle/>
          <a:p>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Семья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Саранговых </a:t>
            </a:r>
            <a:endParaRPr lang="ru-RU" sz="1400" dirty="0">
              <a:solidFill>
                <a:srgbClr val="002060"/>
              </a:solidFill>
            </a:endParaRPr>
          </a:p>
        </p:txBody>
      </p:sp>
    </p:spTree>
    <p:extLst>
      <p:ext uri="{BB962C8B-B14F-4D97-AF65-F5344CB8AC3E}">
        <p14:creationId xmlns:p14="http://schemas.microsoft.com/office/powerpoint/2010/main" val="75854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0389" y="242556"/>
            <a:ext cx="4132863" cy="467885"/>
          </a:xfrm>
          <a:prstGeom prst="rect">
            <a:avLst/>
          </a:prstGeom>
        </p:spPr>
        <p:txBody>
          <a:bodyPr wrap="none">
            <a:spAutoFit/>
          </a:bodyPr>
          <a:lstStyle/>
          <a:p>
            <a:pPr>
              <a:lnSpc>
                <a:spcPct val="107000"/>
              </a:lnSpc>
              <a:spcAft>
                <a:spcPts val="800"/>
              </a:spcAft>
            </a:pPr>
            <a:r>
              <a:rPr lang="ru-RU" sz="2400" b="1" i="1" dirty="0">
                <a:solidFill>
                  <a:srgbClr val="0000FF"/>
                </a:solidFill>
                <a:latin typeface="Georgia" panose="02040502050405020303" pitchFamily="18" charset="0"/>
                <a:ea typeface="Calibri" panose="020F0502020204030204" pitchFamily="34" charset="0"/>
                <a:cs typeface="Times New Roman" panose="02020603050405020304" pitchFamily="18" charset="0"/>
              </a:rPr>
              <a:t>«Фея музыки и танца»</a:t>
            </a:r>
            <a:endParaRPr lang="ru-RU"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60648" y="884780"/>
            <a:ext cx="3429000" cy="7699224"/>
          </a:xfrm>
          <a:prstGeom prst="rect">
            <a:avLst/>
          </a:prstGeom>
        </p:spPr>
        <p:txBody>
          <a:bodyPr>
            <a:spAutoFit/>
          </a:bodyPr>
          <a:lstStyle/>
          <a:p>
            <a:pPr>
              <a:lnSpc>
                <a:spcPct val="107000"/>
              </a:lnSpc>
              <a:spcAft>
                <a:spcPts val="800"/>
              </a:spcAft>
            </a:pP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	В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группе старшего дошкольного возраста «Солнышко» танцевальные, музыкальные занятия проводятся в музыкальном зале под руководством музыкального руководителя Ирины Валерьевны Коноваловой. Дети умеют слаженно работать в коллективе и знают самые простые движения, они у нас настоящие танцоры, ещё они разучивают более сложные композиции, знакомятся с такими средствами выразительности, как пластика, пантомима и мимика. Кроме художественных моментов Ирина Валерьевна уделяет большое внимание развитию общей физической подготовки,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стимулирует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координацию движений, гибкость и выносливость. Она с уважением относится к физическим и эмоциональным резервам каждого ребёнка, поэтому в случае необходимости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корректирует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темп работы, делает перерывы, даёт возможность импровизировать. На её занятиях малыши получают удивительный заряд положительных эмоций. Как говорят сами дети: – «Здорово мы повеселились у музыкальной феи!».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	Приходите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и убедитесь в этом сами! </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descr="C:\Users\bairm\Documents\СТАРШАЯ2020\20201119_094812.jpg"/>
          <p:cNvPicPr/>
          <p:nvPr/>
        </p:nvPicPr>
        <p:blipFill rotWithShape="1">
          <a:blip r:embed="rId2" cstate="print">
            <a:extLst>
              <a:ext uri="{28A0092B-C50C-407E-A947-70E740481C1C}">
                <a14:useLocalDpi xmlns:a14="http://schemas.microsoft.com/office/drawing/2010/main" val="0"/>
              </a:ext>
            </a:extLst>
          </a:blip>
          <a:srcRect l="17493" t="9805" r="4065" b="7356"/>
          <a:stretch/>
        </p:blipFill>
        <p:spPr bwMode="auto">
          <a:xfrm>
            <a:off x="3763002" y="899590"/>
            <a:ext cx="2838079" cy="1871861"/>
          </a:xfrm>
          <a:prstGeom prst="rect">
            <a:avLst/>
          </a:prstGeom>
          <a:noFill/>
          <a:ln w="57150">
            <a:solidFill>
              <a:srgbClr val="CC00FF"/>
            </a:solidFill>
          </a:ln>
          <a:extLst>
            <a:ext uri="{53640926-AAD7-44D8-BBD7-CCE9431645EC}">
              <a14:shadowObscured xmlns:a14="http://schemas.microsoft.com/office/drawing/2010/main"/>
            </a:ext>
          </a:extLst>
        </p:spPr>
      </p:pic>
      <p:pic>
        <p:nvPicPr>
          <p:cNvPr id="7" name="Рисунок 6" descr="C:\Users\bairm\Documents\СТАРШАЯ2020\20201119_094225.jpg"/>
          <p:cNvPicPr/>
          <p:nvPr/>
        </p:nvPicPr>
        <p:blipFill rotWithShape="1">
          <a:blip r:embed="rId3" cstate="print">
            <a:extLst>
              <a:ext uri="{28A0092B-C50C-407E-A947-70E740481C1C}">
                <a14:useLocalDpi xmlns:a14="http://schemas.microsoft.com/office/drawing/2010/main" val="0"/>
              </a:ext>
            </a:extLst>
          </a:blip>
          <a:srcRect l="8921" t="14944" r="9289" b="5348"/>
          <a:stretch/>
        </p:blipFill>
        <p:spPr bwMode="auto">
          <a:xfrm>
            <a:off x="3768082" y="3064481"/>
            <a:ext cx="2781421" cy="1723542"/>
          </a:xfrm>
          <a:prstGeom prst="rect">
            <a:avLst/>
          </a:prstGeom>
          <a:noFill/>
          <a:ln w="57150">
            <a:solidFill>
              <a:srgbClr val="CC00FF"/>
            </a:solidFill>
          </a:ln>
          <a:extLst>
            <a:ext uri="{53640926-AAD7-44D8-BBD7-CCE9431645EC}">
              <a14:shadowObscured xmlns:a14="http://schemas.microsoft.com/office/drawing/2010/main"/>
            </a:ext>
          </a:extLst>
        </p:spPr>
      </p:pic>
      <p:pic>
        <p:nvPicPr>
          <p:cNvPr id="8" name="Рисунок 7" descr="C:\Users\bairm\Documents\СТАРШАЯ2020\20201119_094238.jpg"/>
          <p:cNvPicPr/>
          <p:nvPr/>
        </p:nvPicPr>
        <p:blipFill rotWithShape="1">
          <a:blip r:embed="rId4" cstate="print">
            <a:extLst>
              <a:ext uri="{28A0092B-C50C-407E-A947-70E740481C1C}">
                <a14:useLocalDpi xmlns:a14="http://schemas.microsoft.com/office/drawing/2010/main" val="0"/>
              </a:ext>
            </a:extLst>
          </a:blip>
          <a:srcRect l="14908" t="30182" r="15079"/>
          <a:stretch/>
        </p:blipFill>
        <p:spPr bwMode="auto">
          <a:xfrm>
            <a:off x="3805562" y="5080705"/>
            <a:ext cx="2743942" cy="1579527"/>
          </a:xfrm>
          <a:prstGeom prst="rect">
            <a:avLst/>
          </a:prstGeom>
          <a:noFill/>
          <a:ln w="57150">
            <a:solidFill>
              <a:srgbClr val="CC00FF"/>
            </a:solidFill>
          </a:ln>
          <a:extLst>
            <a:ext uri="{53640926-AAD7-44D8-BBD7-CCE9431645EC}">
              <a14:shadowObscured xmlns:a14="http://schemas.microsoft.com/office/drawing/2010/main"/>
            </a:ext>
          </a:extLst>
        </p:spPr>
      </p:pic>
      <p:pic>
        <p:nvPicPr>
          <p:cNvPr id="9" name="Рисунок 8" descr="C:\Users\bairm\Documents\СТАРШАЯ2020\20201119_094427.jpg"/>
          <p:cNvPicPr/>
          <p:nvPr/>
        </p:nvPicPr>
        <p:blipFill rotWithShape="1">
          <a:blip r:embed="rId5" cstate="print">
            <a:extLst>
              <a:ext uri="{28A0092B-C50C-407E-A947-70E740481C1C}">
                <a14:useLocalDpi xmlns:a14="http://schemas.microsoft.com/office/drawing/2010/main" val="0"/>
              </a:ext>
            </a:extLst>
          </a:blip>
          <a:srcRect l="35666" r="25836"/>
          <a:stretch/>
        </p:blipFill>
        <p:spPr bwMode="auto">
          <a:xfrm rot="5400000">
            <a:off x="4239848" y="6505185"/>
            <a:ext cx="1861925" cy="2757385"/>
          </a:xfrm>
          <a:prstGeom prst="rect">
            <a:avLst/>
          </a:prstGeom>
          <a:noFill/>
          <a:ln w="57150">
            <a:solidFill>
              <a:srgbClr val="CC00FF"/>
            </a:solidFill>
          </a:ln>
          <a:extLst>
            <a:ext uri="{53640926-AAD7-44D8-BBD7-CCE9431645EC}">
              <a14:shadowObscured xmlns:a14="http://schemas.microsoft.com/office/drawing/2010/main"/>
            </a:ext>
          </a:extLst>
        </p:spPr>
      </p:pic>
      <p:sp>
        <p:nvSpPr>
          <p:cNvPr id="10" name="Прямоугольник 9"/>
          <p:cNvSpPr/>
          <p:nvPr/>
        </p:nvSpPr>
        <p:spPr>
          <a:xfrm>
            <a:off x="1772816" y="8550665"/>
            <a:ext cx="1550314" cy="528350"/>
          </a:xfrm>
          <a:prstGeom prst="rect">
            <a:avLst/>
          </a:prstGeom>
        </p:spPr>
        <p:txBody>
          <a:bodyPr wrap="square">
            <a:spAutoFit/>
          </a:bodyPr>
          <a:lstStyle/>
          <a:p>
            <a:pPr algn="r">
              <a:lnSpc>
                <a:spcPts val="1720"/>
              </a:lnSpc>
            </a:pPr>
            <a:r>
              <a:rPr lang="ru-RU" sz="1400" i="1" dirty="0">
                <a:solidFill>
                  <a:srgbClr val="002060"/>
                </a:solidFill>
                <a:latin typeface="Georgia" panose="02040502050405020303" pitchFamily="18" charset="0"/>
                <a:ea typeface="Times New Roman"/>
              </a:rPr>
              <a:t>Б</a:t>
            </a:r>
            <a:r>
              <a:rPr lang="ru-RU" sz="1400" i="1" dirty="0" smtClean="0">
                <a:solidFill>
                  <a:srgbClr val="002060"/>
                </a:solidFill>
                <a:latin typeface="Georgia" panose="02040502050405020303" pitchFamily="18" charset="0"/>
                <a:ea typeface="Times New Roman"/>
              </a:rPr>
              <a:t>. </a:t>
            </a:r>
            <a:r>
              <a:rPr lang="ru-RU" sz="1400" i="1" dirty="0">
                <a:solidFill>
                  <a:srgbClr val="002060"/>
                </a:solidFill>
                <a:latin typeface="Georgia" panose="02040502050405020303" pitchFamily="18" charset="0"/>
                <a:ea typeface="Times New Roman"/>
              </a:rPr>
              <a:t>Б</a:t>
            </a:r>
            <a:r>
              <a:rPr lang="ru-RU" sz="1400" i="1" dirty="0" smtClean="0">
                <a:solidFill>
                  <a:srgbClr val="002060"/>
                </a:solidFill>
                <a:latin typeface="Georgia" panose="02040502050405020303" pitchFamily="18" charset="0"/>
                <a:ea typeface="Times New Roman"/>
              </a:rPr>
              <a:t>. Дабаева</a:t>
            </a:r>
            <a:endParaRPr lang="ru-RU" sz="1400" i="1" dirty="0">
              <a:solidFill>
                <a:srgbClr val="002060"/>
              </a:solidFill>
              <a:latin typeface="Georgia" panose="02040502050405020303" pitchFamily="18" charset="0"/>
              <a:ea typeface="Times New Roman"/>
            </a:endParaRPr>
          </a:p>
          <a:p>
            <a:pPr algn="r">
              <a:lnSpc>
                <a:spcPts val="1720"/>
              </a:lnSpc>
            </a:pPr>
            <a:r>
              <a:rPr lang="ru-RU" sz="1400" i="1" dirty="0">
                <a:solidFill>
                  <a:srgbClr val="002060"/>
                </a:solidFill>
                <a:latin typeface="Georgia" panose="02040502050405020303" pitchFamily="18" charset="0"/>
                <a:ea typeface="Times New Roman"/>
              </a:rPr>
              <a:t>воспитатель</a:t>
            </a:r>
          </a:p>
        </p:txBody>
      </p:sp>
    </p:spTree>
    <p:extLst>
      <p:ext uri="{BB962C8B-B14F-4D97-AF65-F5344CB8AC3E}">
        <p14:creationId xmlns:p14="http://schemas.microsoft.com/office/powerpoint/2010/main" val="4011823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0041" y="977400"/>
            <a:ext cx="2556284" cy="3108543"/>
          </a:xfrm>
          <a:prstGeom prst="rect">
            <a:avLst/>
          </a:prstGeom>
        </p:spPr>
        <p:txBody>
          <a:bodyPr wrap="square">
            <a:spAutoFit/>
          </a:bodyPr>
          <a:lstStyle/>
          <a:p>
            <a:pPr indent="228600">
              <a:spcAft>
                <a:spcPts val="0"/>
              </a:spcAft>
            </a:pPr>
            <a:r>
              <a:rPr lang="ru-RU" sz="1400" i="1" dirty="0">
                <a:solidFill>
                  <a:srgbClr val="002060"/>
                </a:solidFill>
                <a:latin typeface="Georgia" panose="02040502050405020303" pitchFamily="18" charset="0"/>
                <a:ea typeface="Times New Roman" panose="02020603050405020304" pitchFamily="18" charset="0"/>
              </a:rPr>
              <a:t>Каждый день воспитанники старшего дошкольного возраста группы «Солнышко» идут в свой любимый спортивный зал для встречи с инструктором по физической </a:t>
            </a:r>
            <a:r>
              <a:rPr lang="ru-RU" sz="1400" i="1" dirty="0" smtClean="0">
                <a:solidFill>
                  <a:srgbClr val="002060"/>
                </a:solidFill>
                <a:latin typeface="Georgia" panose="02040502050405020303" pitchFamily="18" charset="0"/>
                <a:ea typeface="Times New Roman" panose="02020603050405020304" pitchFamily="18" charset="0"/>
              </a:rPr>
              <a:t>культуре - Натальей </a:t>
            </a:r>
            <a:r>
              <a:rPr lang="ru-RU" sz="1400" i="1" dirty="0">
                <a:solidFill>
                  <a:srgbClr val="002060"/>
                </a:solidFill>
                <a:latin typeface="Georgia" panose="02040502050405020303" pitchFamily="18" charset="0"/>
                <a:ea typeface="Times New Roman" panose="02020603050405020304" pitchFamily="18" charset="0"/>
              </a:rPr>
              <a:t>Юрьевной Ильясовой, где проходят занятия, развлечения и досуги. Каждый день они радуются, и </a:t>
            </a:r>
            <a:r>
              <a:rPr lang="ru-RU" sz="1400" i="1" dirty="0" smtClean="0">
                <a:solidFill>
                  <a:srgbClr val="002060"/>
                </a:solidFill>
                <a:latin typeface="Georgia" panose="02040502050405020303" pitchFamily="18" charset="0"/>
                <a:ea typeface="Times New Roman" panose="02020603050405020304" pitchFamily="18" charset="0"/>
              </a:rPr>
              <a:t>получают положительные эмоции.</a:t>
            </a:r>
            <a:endParaRPr lang="ru-RU" sz="1400" i="1" dirty="0">
              <a:solidFill>
                <a:srgbClr val="002060"/>
              </a:solidFill>
              <a:effectLst/>
              <a:latin typeface="Georgia" panose="02040502050405020303" pitchFamily="18" charset="0"/>
              <a:ea typeface="Times New Roman" panose="02020603050405020304" pitchFamily="18" charset="0"/>
            </a:endParaRPr>
          </a:p>
        </p:txBody>
      </p:sp>
      <p:pic>
        <p:nvPicPr>
          <p:cNvPr id="3" name="Рисунок 2" descr="C:\Users\bairm\Documents\СТАРШАЯ2020\PHOTO-2020-11-18-14-32-08 — копия.jpg"/>
          <p:cNvPicPr/>
          <p:nvPr/>
        </p:nvPicPr>
        <p:blipFill rotWithShape="1">
          <a:blip r:embed="rId2" cstate="print">
            <a:extLst>
              <a:ext uri="{28A0092B-C50C-407E-A947-70E740481C1C}">
                <a14:useLocalDpi xmlns:a14="http://schemas.microsoft.com/office/drawing/2010/main" val="0"/>
              </a:ext>
            </a:extLst>
          </a:blip>
          <a:srcRect t="9584"/>
          <a:stretch/>
        </p:blipFill>
        <p:spPr bwMode="auto">
          <a:xfrm>
            <a:off x="3356992" y="874379"/>
            <a:ext cx="3096344" cy="1728192"/>
          </a:xfrm>
          <a:prstGeom prst="rect">
            <a:avLst/>
          </a:prstGeom>
          <a:noFill/>
          <a:ln>
            <a:noFill/>
          </a:ln>
          <a:extLst>
            <a:ext uri="{53640926-AAD7-44D8-BBD7-CCE9431645EC}">
              <a14:shadowObscured xmlns:a14="http://schemas.microsoft.com/office/drawing/2010/main"/>
            </a:ext>
          </a:extLst>
        </p:spPr>
      </p:pic>
      <p:pic>
        <p:nvPicPr>
          <p:cNvPr id="4" name="Рисунок 3" descr="C:\Users\bairm\Documents\СТАРШАЯ2020\PHOTO-2020-11-18-14-36-18.jpg"/>
          <p:cNvPicPr/>
          <p:nvPr/>
        </p:nvPicPr>
        <p:blipFill rotWithShape="1">
          <a:blip r:embed="rId3" cstate="print">
            <a:extLst>
              <a:ext uri="{28A0092B-C50C-407E-A947-70E740481C1C}">
                <a14:useLocalDpi xmlns:a14="http://schemas.microsoft.com/office/drawing/2010/main" val="0"/>
              </a:ext>
            </a:extLst>
          </a:blip>
          <a:srcRect l="3848" t="16340"/>
          <a:stretch/>
        </p:blipFill>
        <p:spPr bwMode="auto">
          <a:xfrm>
            <a:off x="3369259" y="4860537"/>
            <a:ext cx="3099792" cy="1584176"/>
          </a:xfrm>
          <a:prstGeom prst="rect">
            <a:avLst/>
          </a:prstGeom>
          <a:noFill/>
          <a:ln>
            <a:noFill/>
          </a:ln>
          <a:extLst>
            <a:ext uri="{53640926-AAD7-44D8-BBD7-CCE9431645EC}">
              <a14:shadowObscured xmlns:a14="http://schemas.microsoft.com/office/drawing/2010/main"/>
            </a:ext>
          </a:extLst>
        </p:spPr>
      </p:pic>
      <p:pic>
        <p:nvPicPr>
          <p:cNvPr id="5" name="Рисунок 4" descr="C:\Users\bairm\Documents\СТАРШАЯ2020\PHOTO-2020-11-18-14-32-08.jpg"/>
          <p:cNvPicPr/>
          <p:nvPr/>
        </p:nvPicPr>
        <p:blipFill rotWithShape="1">
          <a:blip r:embed="rId4" cstate="print">
            <a:extLst>
              <a:ext uri="{28A0092B-C50C-407E-A947-70E740481C1C}">
                <a14:useLocalDpi xmlns:a14="http://schemas.microsoft.com/office/drawing/2010/main" val="0"/>
              </a:ext>
            </a:extLst>
          </a:blip>
          <a:srcRect l="11829" t="22451" r="13823"/>
          <a:stretch/>
        </p:blipFill>
        <p:spPr bwMode="auto">
          <a:xfrm>
            <a:off x="3369259" y="2802399"/>
            <a:ext cx="3084077" cy="1800563"/>
          </a:xfrm>
          <a:prstGeom prst="rect">
            <a:avLst/>
          </a:prstGeom>
          <a:noFill/>
          <a:ln>
            <a:noFill/>
          </a:ln>
          <a:extLst>
            <a:ext uri="{53640926-AAD7-44D8-BBD7-CCE9431645EC}">
              <a14:shadowObscured xmlns:a14="http://schemas.microsoft.com/office/drawing/2010/main"/>
            </a:ext>
          </a:extLst>
        </p:spPr>
      </p:pic>
      <p:pic>
        <p:nvPicPr>
          <p:cNvPr id="6" name="Рисунок 5" descr="C:\Users\bairm\Documents\СТАРШАЯ2020\PHOTO-2020-11-18-14-36-19.jpg"/>
          <p:cNvPicPr/>
          <p:nvPr/>
        </p:nvPicPr>
        <p:blipFill rotWithShape="1">
          <a:blip r:embed="rId5" cstate="print">
            <a:extLst>
              <a:ext uri="{28A0092B-C50C-407E-A947-70E740481C1C}">
                <a14:useLocalDpi xmlns:a14="http://schemas.microsoft.com/office/drawing/2010/main" val="0"/>
              </a:ext>
            </a:extLst>
          </a:blip>
          <a:srcRect t="13331" r="10832"/>
          <a:stretch/>
        </p:blipFill>
        <p:spPr bwMode="auto">
          <a:xfrm>
            <a:off x="525796" y="6528411"/>
            <a:ext cx="4012069" cy="2416380"/>
          </a:xfrm>
          <a:prstGeom prst="rect">
            <a:avLst/>
          </a:prstGeom>
          <a:noFill/>
          <a:ln>
            <a:noFill/>
          </a:ln>
          <a:extLst>
            <a:ext uri="{53640926-AAD7-44D8-BBD7-CCE9431645EC}">
              <a14:shadowObscured xmlns:a14="http://schemas.microsoft.com/office/drawing/2010/main"/>
            </a:ext>
          </a:extLst>
        </p:spPr>
      </p:pic>
      <p:sp>
        <p:nvSpPr>
          <p:cNvPr id="7" name="Прямоугольник 6"/>
          <p:cNvSpPr/>
          <p:nvPr/>
        </p:nvSpPr>
        <p:spPr>
          <a:xfrm>
            <a:off x="4919155" y="8406823"/>
            <a:ext cx="1550314" cy="528350"/>
          </a:xfrm>
          <a:prstGeom prst="rect">
            <a:avLst/>
          </a:prstGeom>
        </p:spPr>
        <p:txBody>
          <a:bodyPr wrap="square">
            <a:spAutoFit/>
          </a:bodyPr>
          <a:lstStyle/>
          <a:p>
            <a:pPr algn="r">
              <a:lnSpc>
                <a:spcPts val="1720"/>
              </a:lnSpc>
            </a:pPr>
            <a:r>
              <a:rPr lang="ru-RU" sz="1400" i="1" dirty="0">
                <a:solidFill>
                  <a:srgbClr val="002060"/>
                </a:solidFill>
                <a:latin typeface="Georgia" panose="02040502050405020303" pitchFamily="18" charset="0"/>
                <a:ea typeface="Times New Roman"/>
              </a:rPr>
              <a:t>Б</a:t>
            </a:r>
            <a:r>
              <a:rPr lang="ru-RU" sz="1400" i="1" dirty="0" smtClean="0">
                <a:solidFill>
                  <a:srgbClr val="002060"/>
                </a:solidFill>
                <a:latin typeface="Georgia" panose="02040502050405020303" pitchFamily="18" charset="0"/>
                <a:ea typeface="Times New Roman"/>
              </a:rPr>
              <a:t>. </a:t>
            </a:r>
            <a:r>
              <a:rPr lang="ru-RU" sz="1400" i="1" dirty="0">
                <a:solidFill>
                  <a:srgbClr val="002060"/>
                </a:solidFill>
                <a:latin typeface="Georgia" panose="02040502050405020303" pitchFamily="18" charset="0"/>
                <a:ea typeface="Times New Roman"/>
              </a:rPr>
              <a:t>Б</a:t>
            </a:r>
            <a:r>
              <a:rPr lang="ru-RU" sz="1400" i="1" dirty="0" smtClean="0">
                <a:solidFill>
                  <a:srgbClr val="002060"/>
                </a:solidFill>
                <a:latin typeface="Georgia" panose="02040502050405020303" pitchFamily="18" charset="0"/>
                <a:ea typeface="Times New Roman"/>
              </a:rPr>
              <a:t>. Дабаева</a:t>
            </a:r>
            <a:endParaRPr lang="ru-RU" sz="1400" i="1" dirty="0">
              <a:solidFill>
                <a:srgbClr val="002060"/>
              </a:solidFill>
              <a:latin typeface="Georgia" panose="02040502050405020303" pitchFamily="18" charset="0"/>
              <a:ea typeface="Times New Roman"/>
            </a:endParaRPr>
          </a:p>
          <a:p>
            <a:pPr algn="r">
              <a:lnSpc>
                <a:spcPts val="1720"/>
              </a:lnSpc>
            </a:pPr>
            <a:r>
              <a:rPr lang="ru-RU" sz="1400" i="1" dirty="0">
                <a:solidFill>
                  <a:srgbClr val="002060"/>
                </a:solidFill>
                <a:latin typeface="Georgia" panose="02040502050405020303" pitchFamily="18" charset="0"/>
                <a:ea typeface="Times New Roman"/>
              </a:rPr>
              <a:t>воспитатель</a:t>
            </a:r>
          </a:p>
        </p:txBody>
      </p:sp>
      <p:sp>
        <p:nvSpPr>
          <p:cNvPr id="8" name="Прямоугольник 7"/>
          <p:cNvSpPr/>
          <p:nvPr/>
        </p:nvSpPr>
        <p:spPr>
          <a:xfrm>
            <a:off x="584684" y="4343518"/>
            <a:ext cx="3429000" cy="1815882"/>
          </a:xfrm>
          <a:prstGeom prst="rect">
            <a:avLst/>
          </a:prstGeom>
        </p:spPr>
        <p:txBody>
          <a:bodyPr>
            <a:spAutoFit/>
          </a:bodyPr>
          <a:lstStyle/>
          <a:p>
            <a:r>
              <a:rPr lang="ru-RU" sz="1400" i="1" dirty="0">
                <a:solidFill>
                  <a:srgbClr val="002060"/>
                </a:solidFill>
                <a:latin typeface="Georgia" panose="02040502050405020303" pitchFamily="18" charset="0"/>
                <a:ea typeface="Calibri" panose="020F0502020204030204" pitchFamily="34" charset="0"/>
                <a:cs typeface="Arial" panose="020B0604020202020204" pitchFamily="34" charset="0"/>
              </a:rPr>
              <a:t>Мы дружные ребята,</a:t>
            </a:r>
            <a:br>
              <a:rPr lang="ru-RU" sz="1400" i="1" dirty="0">
                <a:solidFill>
                  <a:srgbClr val="002060"/>
                </a:solidFill>
                <a:latin typeface="Georgia" panose="02040502050405020303" pitchFamily="18" charset="0"/>
                <a:ea typeface="Calibri" panose="020F0502020204030204" pitchFamily="34" charset="0"/>
                <a:cs typeface="Arial" panose="020B0604020202020204" pitchFamily="34" charset="0"/>
              </a:rPr>
            </a:br>
            <a:r>
              <a:rPr lang="ru-RU" sz="1400" i="1" dirty="0">
                <a:solidFill>
                  <a:srgbClr val="002060"/>
                </a:solidFill>
                <a:latin typeface="Georgia" panose="02040502050405020303" pitchFamily="18" charset="0"/>
                <a:ea typeface="Calibri" panose="020F0502020204030204" pitchFamily="34" charset="0"/>
                <a:cs typeface="Arial" panose="020B0604020202020204" pitchFamily="34" charset="0"/>
              </a:rPr>
              <a:t>Пришли мы в детский сад,</a:t>
            </a:r>
            <a:br>
              <a:rPr lang="ru-RU" sz="1400" i="1" dirty="0">
                <a:solidFill>
                  <a:srgbClr val="002060"/>
                </a:solidFill>
                <a:latin typeface="Georgia" panose="02040502050405020303" pitchFamily="18" charset="0"/>
                <a:ea typeface="Calibri" panose="020F0502020204030204" pitchFamily="34" charset="0"/>
                <a:cs typeface="Arial" panose="020B0604020202020204" pitchFamily="34" charset="0"/>
              </a:rPr>
            </a:br>
            <a:r>
              <a:rPr lang="ru-RU" sz="1400" i="1" dirty="0">
                <a:solidFill>
                  <a:srgbClr val="002060"/>
                </a:solidFill>
                <a:latin typeface="Georgia" panose="02040502050405020303" pitchFamily="18" charset="0"/>
                <a:ea typeface="Calibri" panose="020F0502020204030204" pitchFamily="34" charset="0"/>
                <a:cs typeface="Arial" panose="020B0604020202020204" pitchFamily="34" charset="0"/>
              </a:rPr>
              <a:t>И каждый физкультурой</a:t>
            </a:r>
            <a:br>
              <a:rPr lang="ru-RU" sz="1400" i="1" dirty="0">
                <a:solidFill>
                  <a:srgbClr val="002060"/>
                </a:solidFill>
                <a:latin typeface="Georgia" panose="02040502050405020303" pitchFamily="18" charset="0"/>
                <a:ea typeface="Calibri" panose="020F0502020204030204" pitchFamily="34" charset="0"/>
                <a:cs typeface="Arial" panose="020B0604020202020204" pitchFamily="34" charset="0"/>
              </a:rPr>
            </a:br>
            <a:r>
              <a:rPr lang="ru-RU" sz="1400" i="1" dirty="0">
                <a:solidFill>
                  <a:srgbClr val="002060"/>
                </a:solidFill>
                <a:latin typeface="Georgia" panose="02040502050405020303" pitchFamily="18" charset="0"/>
                <a:ea typeface="Calibri" panose="020F0502020204030204" pitchFamily="34" charset="0"/>
                <a:cs typeface="Arial" panose="020B0604020202020204" pitchFamily="34" charset="0"/>
              </a:rPr>
              <a:t>Заняться очень рад!</a:t>
            </a:r>
            <a:br>
              <a:rPr lang="ru-RU" sz="1400" i="1" dirty="0">
                <a:solidFill>
                  <a:srgbClr val="002060"/>
                </a:solidFill>
                <a:latin typeface="Georgia" panose="02040502050405020303" pitchFamily="18" charset="0"/>
                <a:ea typeface="Calibri" panose="020F0502020204030204" pitchFamily="34" charset="0"/>
                <a:cs typeface="Arial" panose="020B0604020202020204" pitchFamily="34" charset="0"/>
              </a:rPr>
            </a:br>
            <a:r>
              <a:rPr lang="ru-RU" sz="1400" i="1" dirty="0">
                <a:solidFill>
                  <a:srgbClr val="002060"/>
                </a:solidFill>
                <a:latin typeface="Georgia" panose="02040502050405020303" pitchFamily="18" charset="0"/>
                <a:ea typeface="Calibri" panose="020F0502020204030204" pitchFamily="34" charset="0"/>
                <a:cs typeface="Arial" panose="020B0604020202020204" pitchFamily="34" charset="0"/>
              </a:rPr>
              <a:t>Физкультурой мы в саду</a:t>
            </a:r>
            <a:br>
              <a:rPr lang="ru-RU" sz="1400" i="1" dirty="0">
                <a:solidFill>
                  <a:srgbClr val="002060"/>
                </a:solidFill>
                <a:latin typeface="Georgia" panose="02040502050405020303" pitchFamily="18" charset="0"/>
                <a:ea typeface="Calibri" panose="020F0502020204030204" pitchFamily="34" charset="0"/>
                <a:cs typeface="Arial" panose="020B0604020202020204" pitchFamily="34" charset="0"/>
              </a:rPr>
            </a:br>
            <a:r>
              <a:rPr lang="ru-RU" sz="1400" i="1" dirty="0">
                <a:solidFill>
                  <a:srgbClr val="002060"/>
                </a:solidFill>
                <a:latin typeface="Georgia" panose="02040502050405020303" pitchFamily="18" charset="0"/>
                <a:ea typeface="Calibri" panose="020F0502020204030204" pitchFamily="34" charset="0"/>
                <a:cs typeface="Arial" panose="020B0604020202020204" pitchFamily="34" charset="0"/>
              </a:rPr>
              <a:t>Много занимаемся.</a:t>
            </a:r>
            <a:br>
              <a:rPr lang="ru-RU" sz="1400" i="1" dirty="0">
                <a:solidFill>
                  <a:srgbClr val="002060"/>
                </a:solidFill>
                <a:latin typeface="Georgia" panose="02040502050405020303" pitchFamily="18" charset="0"/>
                <a:ea typeface="Calibri" panose="020F0502020204030204" pitchFamily="34" charset="0"/>
                <a:cs typeface="Arial" panose="020B0604020202020204" pitchFamily="34" charset="0"/>
              </a:rPr>
            </a:br>
            <a:r>
              <a:rPr lang="ru-RU" sz="1400" i="1" dirty="0">
                <a:solidFill>
                  <a:srgbClr val="002060"/>
                </a:solidFill>
                <a:latin typeface="Georgia" panose="02040502050405020303" pitchFamily="18" charset="0"/>
                <a:ea typeface="Calibri" panose="020F0502020204030204" pitchFamily="34" charset="0"/>
                <a:cs typeface="Arial" panose="020B0604020202020204" pitchFamily="34" charset="0"/>
              </a:rPr>
              <a:t>На зарядке по утрам</a:t>
            </a:r>
            <a:br>
              <a:rPr lang="ru-RU" sz="1400" i="1" dirty="0">
                <a:solidFill>
                  <a:srgbClr val="002060"/>
                </a:solidFill>
                <a:latin typeface="Georgia" panose="02040502050405020303" pitchFamily="18" charset="0"/>
                <a:ea typeface="Calibri" panose="020F0502020204030204" pitchFamily="34" charset="0"/>
                <a:cs typeface="Arial" panose="020B0604020202020204" pitchFamily="34" charset="0"/>
              </a:rPr>
            </a:br>
            <a:r>
              <a:rPr lang="ru-RU" sz="1400" i="1" dirty="0">
                <a:solidFill>
                  <a:srgbClr val="002060"/>
                </a:solidFill>
                <a:latin typeface="Georgia" panose="02040502050405020303" pitchFamily="18" charset="0"/>
                <a:ea typeface="Calibri" panose="020F0502020204030204" pitchFamily="34" charset="0"/>
                <a:cs typeface="Arial" panose="020B0604020202020204" pitchFamily="34" charset="0"/>
              </a:rPr>
              <a:t>Крепнем, закаляемся.</a:t>
            </a:r>
            <a:r>
              <a:rPr lang="ru-RU" sz="1100" dirty="0">
                <a:solidFill>
                  <a:srgbClr val="002060"/>
                </a:solidFill>
                <a:latin typeface="Arial" panose="020B0604020202020204" pitchFamily="34" charset="0"/>
                <a:ea typeface="Calibri" panose="020F0502020204030204" pitchFamily="34" charset="0"/>
              </a:rPr>
              <a:t> </a:t>
            </a:r>
            <a:endParaRPr lang="ru-RU" dirty="0"/>
          </a:p>
        </p:txBody>
      </p:sp>
      <p:sp>
        <p:nvSpPr>
          <p:cNvPr id="9" name="Прямоугольник 8"/>
          <p:cNvSpPr/>
          <p:nvPr/>
        </p:nvSpPr>
        <p:spPr>
          <a:xfrm>
            <a:off x="924863" y="231195"/>
            <a:ext cx="4107215" cy="461665"/>
          </a:xfrm>
          <a:prstGeom prst="rect">
            <a:avLst/>
          </a:prstGeom>
        </p:spPr>
        <p:txBody>
          <a:bodyPr wrap="none">
            <a:spAutoFit/>
          </a:bodyPr>
          <a:lstStyle/>
          <a:p>
            <a:r>
              <a:rPr lang="ru-RU" sz="2400" b="1" i="1" dirty="0" smtClean="0">
                <a:solidFill>
                  <a:srgbClr val="C00000"/>
                </a:solidFill>
                <a:latin typeface="Georgia" panose="02040502050405020303" pitchFamily="18" charset="0"/>
                <a:ea typeface="Calibri" panose="020F0502020204030204" pitchFamily="34" charset="0"/>
                <a:cs typeface="Times New Roman" panose="02020603050405020304" pitchFamily="18" charset="0"/>
              </a:rPr>
              <a:t>«</a:t>
            </a:r>
            <a:r>
              <a:rPr lang="ru-RU" sz="2400" b="1" i="1" dirty="0">
                <a:solidFill>
                  <a:srgbClr val="C00000"/>
                </a:solidFill>
                <a:latin typeface="Georgia" panose="02040502050405020303" pitchFamily="18" charset="0"/>
                <a:ea typeface="Calibri" panose="020F0502020204030204" pitchFamily="34" charset="0"/>
                <a:cs typeface="Times New Roman" panose="02020603050405020304" pitchFamily="18" charset="0"/>
              </a:rPr>
              <a:t>Н</a:t>
            </a:r>
            <a:r>
              <a:rPr lang="ru-RU" sz="2400" b="1" i="1" dirty="0" smtClean="0">
                <a:solidFill>
                  <a:srgbClr val="C00000"/>
                </a:solidFill>
                <a:latin typeface="Georgia" panose="02040502050405020303" pitchFamily="18" charset="0"/>
                <a:ea typeface="Calibri" panose="020F0502020204030204" pitchFamily="34" charset="0"/>
                <a:cs typeface="Times New Roman" panose="02020603050405020304" pitchFamily="18" charset="0"/>
              </a:rPr>
              <a:t>аша «муза» спорта </a:t>
            </a:r>
            <a:endParaRPr lang="ru-RU" dirty="0">
              <a:solidFill>
                <a:srgbClr val="C00000"/>
              </a:solidFill>
            </a:endParaRPr>
          </a:p>
        </p:txBody>
      </p:sp>
      <p:pic>
        <p:nvPicPr>
          <p:cNvPr id="10" name="Рисунок 9" descr="C:\Users\Home\Pictures\7196.97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942217">
            <a:off x="5163822" y="6868556"/>
            <a:ext cx="1155065" cy="1114425"/>
          </a:xfrm>
          <a:prstGeom prst="rect">
            <a:avLst/>
          </a:prstGeom>
          <a:noFill/>
          <a:ln>
            <a:noFill/>
          </a:ln>
        </p:spPr>
      </p:pic>
    </p:spTree>
    <p:extLst>
      <p:ext uri="{BB962C8B-B14F-4D97-AF65-F5344CB8AC3E}">
        <p14:creationId xmlns:p14="http://schemas.microsoft.com/office/powerpoint/2010/main" val="1825582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04663" y="2503975"/>
            <a:ext cx="6241741" cy="3065455"/>
          </a:xfrm>
          <a:prstGeom prst="rect">
            <a:avLst/>
          </a:prstGeom>
        </p:spPr>
        <p:txBody>
          <a:bodyPr wrap="square">
            <a:spAutoFit/>
          </a:bodyPr>
          <a:lstStyle/>
          <a:p>
            <a:pPr indent="450215" algn="just">
              <a:lnSpc>
                <a:spcPct val="115000"/>
              </a:lnSpc>
              <a:spcAft>
                <a:spcPts val="0"/>
              </a:spcAft>
            </a:pP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Для всестороннего развития ребенка и формирования гармоничной личности важно посещать не только детский сад, но и разнообразные кружки и секции с целью раскрытия талантов ребенка. К сожалению, многие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родители,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ввиду нехватки времени, не могут водить детей на кружки, и для удобства в нашем детском саду функционируют дополнительные платные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услуги: музыкальная студия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«Танцевальное ассорти</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 (танцы) педагог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Коновалова Ирина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Валерьевна - музыкальный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руководитель</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 музыкальная студия  «Звонкие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голоса</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 (пение) педагог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Бобкова Людмила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Владимировна -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музыкальный руководитель,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изобразительная студия «Чудо – Оригами» (поделки из бумаги) педагог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Федоренко Надежда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Владимировна -  воспитатель.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descr="C:\Users\Home\Desktop\В журнал осень 2020 г\Оригами фото дети\20201126_154630.jpg"/>
          <p:cNvPicPr/>
          <p:nvPr/>
        </p:nvPicPr>
        <p:blipFill rotWithShape="1">
          <a:blip r:embed="rId2" cstate="print">
            <a:extLst>
              <a:ext uri="{28A0092B-C50C-407E-A947-70E740481C1C}">
                <a14:useLocalDpi xmlns:a14="http://schemas.microsoft.com/office/drawing/2010/main" val="0"/>
              </a:ext>
            </a:extLst>
          </a:blip>
          <a:srcRect l="16677" t="33054" r="27902" b="22721"/>
          <a:stretch/>
        </p:blipFill>
        <p:spPr bwMode="auto">
          <a:xfrm>
            <a:off x="513231" y="5790664"/>
            <a:ext cx="3291840" cy="1478280"/>
          </a:xfrm>
          <a:prstGeom prst="rect">
            <a:avLst/>
          </a:prstGeom>
          <a:noFill/>
          <a:ln w="57150">
            <a:solidFill>
              <a:srgbClr val="009999"/>
            </a:solidFill>
          </a:ln>
          <a:extLst>
            <a:ext uri="{53640926-AAD7-44D8-BBD7-CCE9431645EC}">
              <a14:shadowObscured xmlns:a14="http://schemas.microsoft.com/office/drawing/2010/main"/>
            </a:ext>
          </a:extLst>
        </p:spPr>
      </p:pic>
      <p:pic>
        <p:nvPicPr>
          <p:cNvPr id="5" name="Рисунок 4" descr="C:\Users\Home\Desktop\В журнал осень 2020 г\Оригами фото дети\20201126_154703.jpg"/>
          <p:cNvPicPr/>
          <p:nvPr/>
        </p:nvPicPr>
        <p:blipFill rotWithShape="1">
          <a:blip r:embed="rId3" cstate="print">
            <a:extLst>
              <a:ext uri="{28A0092B-C50C-407E-A947-70E740481C1C}">
                <a14:useLocalDpi xmlns:a14="http://schemas.microsoft.com/office/drawing/2010/main" val="0"/>
              </a:ext>
            </a:extLst>
          </a:blip>
          <a:srcRect l="26360" t="2736" r="28802" b="13373"/>
          <a:stretch/>
        </p:blipFill>
        <p:spPr bwMode="auto">
          <a:xfrm>
            <a:off x="4062012" y="5795945"/>
            <a:ext cx="1371984" cy="1472999"/>
          </a:xfrm>
          <a:prstGeom prst="rect">
            <a:avLst/>
          </a:prstGeom>
          <a:noFill/>
          <a:ln w="57150">
            <a:solidFill>
              <a:srgbClr val="009999"/>
            </a:solidFill>
          </a:ln>
          <a:extLst>
            <a:ext uri="{53640926-AAD7-44D8-BBD7-CCE9431645EC}">
              <a14:shadowObscured xmlns:a14="http://schemas.microsoft.com/office/drawing/2010/main"/>
            </a:ext>
          </a:extLst>
        </p:spPr>
      </p:pic>
      <p:pic>
        <p:nvPicPr>
          <p:cNvPr id="6" name="Рисунок 5" descr="C:\Users\Home\Desktop\В журнал осень 2020 г\Оригами фото дети\20201126_154641.jpg"/>
          <p:cNvPicPr/>
          <p:nvPr/>
        </p:nvPicPr>
        <p:blipFill rotWithShape="1">
          <a:blip r:embed="rId4" cstate="print">
            <a:extLst>
              <a:ext uri="{28A0092B-C50C-407E-A947-70E740481C1C}">
                <a14:useLocalDpi xmlns:a14="http://schemas.microsoft.com/office/drawing/2010/main" val="0"/>
              </a:ext>
            </a:extLst>
          </a:blip>
          <a:srcRect l="13213" t="9346" r="12902" b="5168"/>
          <a:stretch/>
        </p:blipFill>
        <p:spPr bwMode="auto">
          <a:xfrm>
            <a:off x="513231" y="7521028"/>
            <a:ext cx="2071370" cy="1348740"/>
          </a:xfrm>
          <a:prstGeom prst="rect">
            <a:avLst/>
          </a:prstGeom>
          <a:noFill/>
          <a:ln w="57150">
            <a:solidFill>
              <a:srgbClr val="009999"/>
            </a:solidFill>
          </a:ln>
          <a:extLst>
            <a:ext uri="{53640926-AAD7-44D8-BBD7-CCE9431645EC}">
              <a14:shadowObscured xmlns:a14="http://schemas.microsoft.com/office/drawing/2010/main"/>
            </a:ext>
          </a:extLst>
        </p:spPr>
      </p:pic>
      <p:pic>
        <p:nvPicPr>
          <p:cNvPr id="7" name="Рисунок 6" descr="C:\Users\Home\Desktop\В журнал осень 2020 г\Оригами фото дети\20201126_154716.jpg"/>
          <p:cNvPicPr/>
          <p:nvPr/>
        </p:nvPicPr>
        <p:blipFill rotWithShape="1">
          <a:blip r:embed="rId5" cstate="print">
            <a:extLst>
              <a:ext uri="{28A0092B-C50C-407E-A947-70E740481C1C}">
                <a14:useLocalDpi xmlns:a14="http://schemas.microsoft.com/office/drawing/2010/main" val="0"/>
              </a:ext>
            </a:extLst>
          </a:blip>
          <a:srcRect l="14366" t="7066" r="31631" b="12234"/>
          <a:stretch/>
        </p:blipFill>
        <p:spPr bwMode="auto">
          <a:xfrm>
            <a:off x="4936301" y="7521028"/>
            <a:ext cx="1710103" cy="1370571"/>
          </a:xfrm>
          <a:prstGeom prst="rect">
            <a:avLst/>
          </a:prstGeom>
          <a:noFill/>
          <a:ln w="57150">
            <a:solidFill>
              <a:srgbClr val="009999"/>
            </a:solidFill>
          </a:ln>
          <a:extLst>
            <a:ext uri="{53640926-AAD7-44D8-BBD7-CCE9431645EC}">
              <a14:shadowObscured xmlns:a14="http://schemas.microsoft.com/office/drawing/2010/main"/>
            </a:ext>
          </a:extLst>
        </p:spPr>
      </p:pic>
      <p:pic>
        <p:nvPicPr>
          <p:cNvPr id="8" name="Рисунок 7" descr="C:\Users\Home\Desktop\В журнал осень 2020 г\Фото с телефона\20201112_155032.jpg"/>
          <p:cNvPicPr/>
          <p:nvPr/>
        </p:nvPicPr>
        <p:blipFill rotWithShape="1">
          <a:blip r:embed="rId6" cstate="print">
            <a:extLst>
              <a:ext uri="{28A0092B-C50C-407E-A947-70E740481C1C}">
                <a14:useLocalDpi xmlns:a14="http://schemas.microsoft.com/office/drawing/2010/main" val="0"/>
              </a:ext>
            </a:extLst>
          </a:blip>
          <a:srcRect l="36302" t="28951" r="22779" b="14286"/>
          <a:stretch/>
        </p:blipFill>
        <p:spPr bwMode="auto">
          <a:xfrm>
            <a:off x="2875076" y="7542859"/>
            <a:ext cx="1770750" cy="1348740"/>
          </a:xfrm>
          <a:prstGeom prst="rect">
            <a:avLst/>
          </a:prstGeom>
          <a:noFill/>
          <a:ln w="57150">
            <a:solidFill>
              <a:srgbClr val="009999"/>
            </a:solidFill>
          </a:ln>
          <a:extLst>
            <a:ext uri="{53640926-AAD7-44D8-BBD7-CCE9431645EC}">
              <a14:shadowObscured xmlns:a14="http://schemas.microsoft.com/office/drawing/2010/main"/>
            </a:ext>
          </a:extLst>
        </p:spPr>
      </p:pic>
      <p:sp>
        <p:nvSpPr>
          <p:cNvPr id="2" name="Прямоугольник 1"/>
          <p:cNvSpPr/>
          <p:nvPr/>
        </p:nvSpPr>
        <p:spPr>
          <a:xfrm>
            <a:off x="764704" y="144742"/>
            <a:ext cx="5399235" cy="1200329"/>
          </a:xfrm>
          <a:prstGeom prst="rect">
            <a:avLst/>
          </a:prstGeom>
        </p:spPr>
        <p:txBody>
          <a:bodyPr wrap="none">
            <a:spAutoFit/>
          </a:bodyPr>
          <a:lstStyle/>
          <a:p>
            <a:pPr algn="ctr"/>
            <a:r>
              <a:rPr lang="ru-RU" sz="2400" b="1" i="1" dirty="0" smtClean="0">
                <a:solidFill>
                  <a:srgbClr val="006699"/>
                </a:solidFill>
                <a:latin typeface="Georgia" panose="02040502050405020303" pitchFamily="18" charset="0"/>
                <a:ea typeface="Calibri" panose="020F0502020204030204" pitchFamily="34" charset="0"/>
                <a:cs typeface="Times New Roman" panose="02020603050405020304" pitchFamily="18" charset="0"/>
              </a:rPr>
              <a:t>Дополнительное образование </a:t>
            </a:r>
          </a:p>
          <a:p>
            <a:pPr algn="ctr"/>
            <a:r>
              <a:rPr lang="ru-RU" sz="2400" b="1" i="1" dirty="0" smtClean="0">
                <a:solidFill>
                  <a:srgbClr val="006699"/>
                </a:solidFill>
                <a:latin typeface="Georgia" panose="02040502050405020303" pitchFamily="18" charset="0"/>
                <a:ea typeface="Calibri" panose="020F0502020204030204" pitchFamily="34" charset="0"/>
                <a:cs typeface="Times New Roman" panose="02020603050405020304" pitchFamily="18" charset="0"/>
              </a:rPr>
              <a:t>дошкольников – залог успеха </a:t>
            </a:r>
          </a:p>
          <a:p>
            <a:pPr algn="ctr"/>
            <a:r>
              <a:rPr lang="ru-RU" sz="2400" b="1" i="1" dirty="0" smtClean="0">
                <a:solidFill>
                  <a:srgbClr val="006699"/>
                </a:solidFill>
                <a:latin typeface="Georgia" panose="02040502050405020303" pitchFamily="18" charset="0"/>
                <a:ea typeface="Calibri" panose="020F0502020204030204" pitchFamily="34" charset="0"/>
                <a:cs typeface="Times New Roman" panose="02020603050405020304" pitchFamily="18" charset="0"/>
              </a:rPr>
              <a:t>в будущем.</a:t>
            </a:r>
            <a:endParaRPr lang="ru-RU" sz="2400" b="1" dirty="0">
              <a:solidFill>
                <a:srgbClr val="006699"/>
              </a:solidFill>
            </a:endParaRPr>
          </a:p>
        </p:txBody>
      </p:sp>
      <p:sp>
        <p:nvSpPr>
          <p:cNvPr id="9" name="Прямоугольник 8"/>
          <p:cNvSpPr/>
          <p:nvPr/>
        </p:nvSpPr>
        <p:spPr>
          <a:xfrm>
            <a:off x="2849604" y="1460506"/>
            <a:ext cx="3796801" cy="954107"/>
          </a:xfrm>
          <a:prstGeom prst="rect">
            <a:avLst/>
          </a:prstGeom>
        </p:spPr>
        <p:txBody>
          <a:bodyPr wrap="square">
            <a:spAutoFit/>
          </a:bodyPr>
          <a:lstStyle/>
          <a:p>
            <a:r>
              <a:rPr lang="ru-RU" sz="1400" b="1" i="1" dirty="0" smtClean="0">
                <a:solidFill>
                  <a:srgbClr val="C00000"/>
                </a:solidFill>
                <a:latin typeface="Georgia" panose="02040502050405020303" pitchFamily="18" charset="0"/>
                <a:ea typeface="Calibri" panose="020F0502020204030204" pitchFamily="34" charset="0"/>
                <a:cs typeface="Times New Roman" panose="02020603050405020304" pitchFamily="18" charset="0"/>
              </a:rPr>
              <a:t>Дети должны жить в мире красоты, игры, сказки, музыки, рисунка, фантазии и творчества».</a:t>
            </a:r>
          </a:p>
          <a:p>
            <a:pPr algn="r"/>
            <a:r>
              <a:rPr lang="ru-RU" sz="1400" b="1" i="1" dirty="0" smtClean="0">
                <a:solidFill>
                  <a:srgbClr val="C00000"/>
                </a:solidFill>
                <a:latin typeface="Georgia" panose="02040502050405020303" pitchFamily="18" charset="0"/>
                <a:ea typeface="Calibri" panose="020F0502020204030204" pitchFamily="34" charset="0"/>
                <a:cs typeface="Times New Roman" panose="02020603050405020304" pitchFamily="18" charset="0"/>
              </a:rPr>
              <a:t>В. А. Сухомлинский </a:t>
            </a:r>
            <a:endParaRPr lang="ru-RU" b="1" dirty="0">
              <a:solidFill>
                <a:srgbClr val="C00000"/>
              </a:solidFill>
            </a:endParaRPr>
          </a:p>
        </p:txBody>
      </p:sp>
      <p:pic>
        <p:nvPicPr>
          <p:cNvPr id="10" name="Рисунок 9" descr="C:\Users\Home\Pictures\7196.970.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942217">
            <a:off x="841709" y="1231646"/>
            <a:ext cx="1155065" cy="1114425"/>
          </a:xfrm>
          <a:prstGeom prst="rect">
            <a:avLst/>
          </a:prstGeom>
          <a:noFill/>
          <a:ln>
            <a:noFill/>
          </a:ln>
        </p:spPr>
      </p:pic>
      <p:pic>
        <p:nvPicPr>
          <p:cNvPr id="11" name="Рисунок 10" descr="C:\Users\Home\Pictures\7196.970.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552632">
            <a:off x="5598759" y="5879199"/>
            <a:ext cx="1155065" cy="1114425"/>
          </a:xfrm>
          <a:prstGeom prst="rect">
            <a:avLst/>
          </a:prstGeom>
          <a:noFill/>
          <a:ln>
            <a:noFill/>
          </a:ln>
        </p:spPr>
      </p:pic>
    </p:spTree>
    <p:extLst>
      <p:ext uri="{BB962C8B-B14F-4D97-AF65-F5344CB8AC3E}">
        <p14:creationId xmlns:p14="http://schemas.microsoft.com/office/powerpoint/2010/main" val="1591627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5201" y="7489079"/>
            <a:ext cx="6074187" cy="1169551"/>
          </a:xfrm>
          <a:prstGeom prst="rect">
            <a:avLst/>
          </a:prstGeom>
        </p:spPr>
        <p:txBody>
          <a:bodyPr wrap="square">
            <a:spAutoFit/>
          </a:bodyPr>
          <a:lstStyle/>
          <a:p>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	Дополнительное образование позволяет ребенку реализоваться в познании и творчестве в соответствии со своими желаниями, интересами и способностями.  </a:t>
            </a:r>
          </a:p>
          <a:p>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В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нашем детском саду воспитываются самые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одаренные и творческие дети</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a:t>
            </a:r>
            <a:endParaRPr lang="ru-RU" dirty="0"/>
          </a:p>
        </p:txBody>
      </p:sp>
      <p:pic>
        <p:nvPicPr>
          <p:cNvPr id="5" name="Рисунок 4" descr="C:\Documents and Settings\Admin\Мои документы\Downloads\IMG-20201112-WA0028.jpg"/>
          <p:cNvPicPr/>
          <p:nvPr/>
        </p:nvPicPr>
        <p:blipFill rotWithShape="1">
          <a:blip r:embed="rId2" cstate="print"/>
          <a:srcRect l="1" r="15823"/>
          <a:stretch/>
        </p:blipFill>
        <p:spPr bwMode="auto">
          <a:xfrm>
            <a:off x="555861" y="1758741"/>
            <a:ext cx="2313929" cy="1477344"/>
          </a:xfrm>
          <a:prstGeom prst="rect">
            <a:avLst/>
          </a:prstGeom>
          <a:noFill/>
          <a:ln w="57150">
            <a:solidFill>
              <a:srgbClr val="009999"/>
            </a:solidFill>
            <a:miter lim="800000"/>
            <a:headEnd/>
            <a:tailEnd/>
          </a:ln>
        </p:spPr>
      </p:pic>
      <p:pic>
        <p:nvPicPr>
          <p:cNvPr id="6" name="Рисунок 5" descr="C:\Documents and Settings\Admin\Мои документы\Downloads\IMG-20201112-WA0031.jpg"/>
          <p:cNvPicPr/>
          <p:nvPr/>
        </p:nvPicPr>
        <p:blipFill rotWithShape="1">
          <a:blip r:embed="rId3" cstate="print"/>
          <a:srcRect t="19994"/>
          <a:stretch/>
        </p:blipFill>
        <p:spPr bwMode="auto">
          <a:xfrm>
            <a:off x="534868" y="3616501"/>
            <a:ext cx="1288963" cy="1739512"/>
          </a:xfrm>
          <a:prstGeom prst="rect">
            <a:avLst/>
          </a:prstGeom>
          <a:noFill/>
          <a:ln w="57150">
            <a:solidFill>
              <a:srgbClr val="009999"/>
            </a:solidFill>
            <a:miter lim="800000"/>
            <a:headEnd/>
            <a:tailEnd/>
          </a:ln>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861" y="5726195"/>
            <a:ext cx="2190663" cy="1642997"/>
          </a:xfrm>
          <a:prstGeom prst="rect">
            <a:avLst/>
          </a:prstGeom>
          <a:ln w="57150">
            <a:solidFill>
              <a:srgbClr val="009999"/>
            </a:solidFill>
          </a:ln>
        </p:spPr>
      </p:pic>
      <p:sp>
        <p:nvSpPr>
          <p:cNvPr id="2" name="Прямоугольник 1"/>
          <p:cNvSpPr/>
          <p:nvPr/>
        </p:nvSpPr>
        <p:spPr>
          <a:xfrm>
            <a:off x="455201" y="275460"/>
            <a:ext cx="6235319" cy="1384995"/>
          </a:xfrm>
          <a:prstGeom prst="rect">
            <a:avLst/>
          </a:prstGeom>
        </p:spPr>
        <p:txBody>
          <a:bodyPr wrap="square">
            <a:spAutoFit/>
          </a:bodyPr>
          <a:lstStyle/>
          <a:p>
            <a:pPr lvl="0" indent="450215"/>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В дополнение к ним в этом учебном году начали функционировать: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«Робототехника» (лего – конструирование) педагог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Наталья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Юрьевна -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инструктор по физической культуре,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изобразительная студия «Чудеса из теста» педагог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Заиграева Елена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Анатольевна -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педагог -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психолог,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«Мультистудия»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педагог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Енина Татьяна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Андреевна -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воспитатель. </a:t>
            </a:r>
            <a:endParaRPr lang="ru-R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4960691" y="8502569"/>
            <a:ext cx="1550314" cy="528350"/>
          </a:xfrm>
          <a:prstGeom prst="rect">
            <a:avLst/>
          </a:prstGeom>
        </p:spPr>
        <p:txBody>
          <a:bodyPr wrap="square">
            <a:spAutoFit/>
          </a:bodyPr>
          <a:lstStyle/>
          <a:p>
            <a:pPr algn="r">
              <a:lnSpc>
                <a:spcPts val="1720"/>
              </a:lnSpc>
            </a:pPr>
            <a:r>
              <a:rPr lang="ru-RU" sz="1400" i="1" dirty="0">
                <a:solidFill>
                  <a:srgbClr val="002060"/>
                </a:solidFill>
                <a:latin typeface="Georgia" panose="02040502050405020303" pitchFamily="18" charset="0"/>
                <a:ea typeface="Times New Roman"/>
              </a:rPr>
              <a:t>Т</a:t>
            </a:r>
            <a:r>
              <a:rPr lang="ru-RU" sz="1400" i="1" dirty="0" smtClean="0">
                <a:solidFill>
                  <a:srgbClr val="002060"/>
                </a:solidFill>
                <a:latin typeface="Georgia" panose="02040502050405020303" pitchFamily="18" charset="0"/>
                <a:ea typeface="Times New Roman"/>
              </a:rPr>
              <a:t>. </a:t>
            </a:r>
            <a:r>
              <a:rPr lang="ru-RU" sz="1400" i="1" dirty="0">
                <a:solidFill>
                  <a:srgbClr val="002060"/>
                </a:solidFill>
                <a:latin typeface="Georgia" panose="02040502050405020303" pitchFamily="18" charset="0"/>
                <a:ea typeface="Times New Roman"/>
              </a:rPr>
              <a:t>Н</a:t>
            </a:r>
            <a:r>
              <a:rPr lang="ru-RU" sz="1400" i="1" dirty="0" smtClean="0">
                <a:solidFill>
                  <a:srgbClr val="002060"/>
                </a:solidFill>
                <a:latin typeface="Georgia" panose="02040502050405020303" pitchFamily="18" charset="0"/>
                <a:ea typeface="Times New Roman"/>
              </a:rPr>
              <a:t>. Такырова</a:t>
            </a:r>
            <a:endParaRPr lang="ru-RU" sz="1400" i="1" dirty="0">
              <a:solidFill>
                <a:srgbClr val="002060"/>
              </a:solidFill>
              <a:latin typeface="Georgia" panose="02040502050405020303" pitchFamily="18" charset="0"/>
              <a:ea typeface="Times New Roman"/>
            </a:endParaRPr>
          </a:p>
          <a:p>
            <a:pPr algn="r">
              <a:lnSpc>
                <a:spcPts val="1720"/>
              </a:lnSpc>
            </a:pPr>
            <a:r>
              <a:rPr lang="ru-RU" sz="1400" i="1" dirty="0">
                <a:solidFill>
                  <a:srgbClr val="002060"/>
                </a:solidFill>
                <a:latin typeface="Georgia" panose="02040502050405020303" pitchFamily="18" charset="0"/>
                <a:ea typeface="Times New Roman"/>
              </a:rPr>
              <a:t>воспитатель</a:t>
            </a:r>
          </a:p>
        </p:txBody>
      </p:sp>
      <p:pic>
        <p:nvPicPr>
          <p:cNvPr id="3" name="Рисунок 2"/>
          <p:cNvPicPr>
            <a:picLocks noChangeAspect="1"/>
          </p:cNvPicPr>
          <p:nvPr/>
        </p:nvPicPr>
        <p:blipFill rotWithShape="1">
          <a:blip r:embed="rId5" cstate="print">
            <a:extLst>
              <a:ext uri="{28A0092B-C50C-407E-A947-70E740481C1C}">
                <a14:useLocalDpi xmlns:a14="http://schemas.microsoft.com/office/drawing/2010/main" val="0"/>
              </a:ext>
            </a:extLst>
          </a:blip>
          <a:srcRect l="9051" t="27162" r="23750" b="26376"/>
          <a:stretch/>
        </p:blipFill>
        <p:spPr>
          <a:xfrm>
            <a:off x="3023634" y="5736601"/>
            <a:ext cx="1770947" cy="1632591"/>
          </a:xfrm>
          <a:prstGeom prst="rect">
            <a:avLst/>
          </a:prstGeom>
          <a:ln w="57150">
            <a:solidFill>
              <a:srgbClr val="009999"/>
            </a:solidFill>
          </a:ln>
        </p:spPr>
      </p:pic>
      <p:pic>
        <p:nvPicPr>
          <p:cNvPr id="9" name="Рисунок 8"/>
          <p:cNvPicPr>
            <a:picLocks noChangeAspect="1"/>
          </p:cNvPicPr>
          <p:nvPr/>
        </p:nvPicPr>
        <p:blipFill rotWithShape="1">
          <a:blip r:embed="rId6" cstate="print">
            <a:extLst>
              <a:ext uri="{28A0092B-C50C-407E-A947-70E740481C1C}">
                <a14:useLocalDpi xmlns:a14="http://schemas.microsoft.com/office/drawing/2010/main" val="0"/>
              </a:ext>
            </a:extLst>
          </a:blip>
          <a:srcRect l="11151" t="20863" r="27950" b="28737"/>
          <a:stretch/>
        </p:blipFill>
        <p:spPr>
          <a:xfrm>
            <a:off x="5068994" y="5734774"/>
            <a:ext cx="1481191" cy="1634418"/>
          </a:xfrm>
          <a:prstGeom prst="rect">
            <a:avLst/>
          </a:prstGeom>
          <a:ln w="57150">
            <a:solidFill>
              <a:srgbClr val="009999"/>
            </a:solidFill>
          </a:ln>
        </p:spPr>
      </p:pic>
      <p:pic>
        <p:nvPicPr>
          <p:cNvPr id="10" name="Рисунок 9"/>
          <p:cNvPicPr>
            <a:picLocks noChangeAspect="1"/>
          </p:cNvPicPr>
          <p:nvPr/>
        </p:nvPicPr>
        <p:blipFill rotWithShape="1">
          <a:blip r:embed="rId7" cstate="print">
            <a:extLst>
              <a:ext uri="{28A0092B-C50C-407E-A947-70E740481C1C}">
                <a14:useLocalDpi xmlns:a14="http://schemas.microsoft.com/office/drawing/2010/main" val="0"/>
              </a:ext>
            </a:extLst>
          </a:blip>
          <a:srcRect l="13250" t="12988" r="9051" b="34250"/>
          <a:stretch/>
        </p:blipFill>
        <p:spPr>
          <a:xfrm>
            <a:off x="3144203" y="1770638"/>
            <a:ext cx="1650378" cy="1494261"/>
          </a:xfrm>
          <a:prstGeom prst="rect">
            <a:avLst/>
          </a:prstGeom>
          <a:ln w="57150">
            <a:solidFill>
              <a:srgbClr val="009999"/>
            </a:solidFill>
          </a:ln>
        </p:spPr>
      </p:pic>
      <p:pic>
        <p:nvPicPr>
          <p:cNvPr id="11" name="Рисунок 10"/>
          <p:cNvPicPr>
            <a:picLocks noChangeAspect="1"/>
          </p:cNvPicPr>
          <p:nvPr/>
        </p:nvPicPr>
        <p:blipFill rotWithShape="1">
          <a:blip r:embed="rId8" cstate="print">
            <a:extLst>
              <a:ext uri="{28A0092B-C50C-407E-A947-70E740481C1C}">
                <a14:useLocalDpi xmlns:a14="http://schemas.microsoft.com/office/drawing/2010/main" val="0"/>
              </a:ext>
            </a:extLst>
          </a:blip>
          <a:srcRect l="22700" t="25588" r="19550" b="19288"/>
          <a:stretch/>
        </p:blipFill>
        <p:spPr>
          <a:xfrm>
            <a:off x="2104471" y="3639475"/>
            <a:ext cx="1348708" cy="1716538"/>
          </a:xfrm>
          <a:prstGeom prst="rect">
            <a:avLst/>
          </a:prstGeom>
          <a:ln w="57150">
            <a:solidFill>
              <a:srgbClr val="009999"/>
            </a:solidFill>
          </a:ln>
        </p:spPr>
      </p:pic>
      <p:pic>
        <p:nvPicPr>
          <p:cNvPr id="12" name="Рисунок 11"/>
          <p:cNvPicPr>
            <a:picLocks noChangeAspect="1"/>
          </p:cNvPicPr>
          <p:nvPr/>
        </p:nvPicPr>
        <p:blipFill rotWithShape="1">
          <a:blip r:embed="rId9" cstate="print">
            <a:extLst>
              <a:ext uri="{28A0092B-C50C-407E-A947-70E740481C1C}">
                <a14:useLocalDpi xmlns:a14="http://schemas.microsoft.com/office/drawing/2010/main" val="0"/>
              </a:ext>
            </a:extLst>
          </a:blip>
          <a:srcRect r="19551" b="29525"/>
          <a:stretch/>
        </p:blipFill>
        <p:spPr>
          <a:xfrm>
            <a:off x="3733820" y="3631914"/>
            <a:ext cx="1494052" cy="1745075"/>
          </a:xfrm>
          <a:prstGeom prst="rect">
            <a:avLst/>
          </a:prstGeom>
          <a:ln w="57150">
            <a:solidFill>
              <a:srgbClr val="009999"/>
            </a:solidFill>
          </a:ln>
        </p:spPr>
      </p:pic>
      <p:pic>
        <p:nvPicPr>
          <p:cNvPr id="13" name="Рисунок 12"/>
          <p:cNvPicPr>
            <a:picLocks noChangeAspect="1"/>
          </p:cNvPicPr>
          <p:nvPr/>
        </p:nvPicPr>
        <p:blipFill rotWithShape="1">
          <a:blip r:embed="rId10" cstate="print">
            <a:extLst>
              <a:ext uri="{28A0092B-C50C-407E-A947-70E740481C1C}">
                <a14:useLocalDpi xmlns:a14="http://schemas.microsoft.com/office/drawing/2010/main" val="0"/>
              </a:ext>
            </a:extLst>
          </a:blip>
          <a:srcRect l="650" t="28738"/>
          <a:stretch/>
        </p:blipFill>
        <p:spPr>
          <a:xfrm>
            <a:off x="5068994" y="1770638"/>
            <a:ext cx="1565621" cy="1497338"/>
          </a:xfrm>
          <a:prstGeom prst="rect">
            <a:avLst/>
          </a:prstGeom>
          <a:ln w="57150">
            <a:solidFill>
              <a:srgbClr val="009999"/>
            </a:solidFill>
          </a:ln>
        </p:spPr>
      </p:pic>
      <p:pic>
        <p:nvPicPr>
          <p:cNvPr id="14" name="Рисунок 13" descr="C:\Users\Home\Pictures\7196.970.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2561127">
            <a:off x="5426863" y="3828061"/>
            <a:ext cx="1155065" cy="1114425"/>
          </a:xfrm>
          <a:prstGeom prst="rect">
            <a:avLst/>
          </a:prstGeom>
          <a:noFill/>
          <a:ln>
            <a:noFill/>
          </a:ln>
        </p:spPr>
      </p:pic>
    </p:spTree>
    <p:extLst>
      <p:ext uri="{BB962C8B-B14F-4D97-AF65-F5344CB8AC3E}">
        <p14:creationId xmlns:p14="http://schemas.microsoft.com/office/powerpoint/2010/main" val="53515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8680" y="1115616"/>
            <a:ext cx="3312368" cy="7848302"/>
          </a:xfrm>
          <a:prstGeom prst="rect">
            <a:avLst/>
          </a:prstGeom>
        </p:spPr>
        <p:txBody>
          <a:bodyPr wrap="square">
            <a:spAutoFit/>
          </a:bodyPr>
          <a:lstStyle/>
          <a:p>
            <a:pPr>
              <a:spcAft>
                <a:spcPts val="0"/>
              </a:spcAft>
            </a:pPr>
            <a:r>
              <a:rPr lang="ru-RU" sz="1400" i="1" dirty="0" smtClean="0">
                <a:solidFill>
                  <a:srgbClr val="002060"/>
                </a:solidFill>
                <a:latin typeface="Georgia" panose="02040502050405020303" pitchFamily="18" charset="0"/>
                <a:ea typeface="Times New Roman" panose="02020603050405020304" pitchFamily="18" charset="0"/>
              </a:rPr>
              <a:t>	«</a:t>
            </a:r>
            <a:r>
              <a:rPr lang="ru-RU" sz="1400" i="1" dirty="0">
                <a:solidFill>
                  <a:srgbClr val="002060"/>
                </a:solidFill>
                <a:latin typeface="Georgia" panose="02040502050405020303" pitchFamily="18" charset="0"/>
                <a:ea typeface="Times New Roman" panose="02020603050405020304" pitchFamily="18" charset="0"/>
              </a:rPr>
              <a:t>В единстве – наша сила» </a:t>
            </a:r>
            <a:r>
              <a:rPr lang="ru-RU" sz="1400" i="1" dirty="0" smtClean="0">
                <a:solidFill>
                  <a:srgbClr val="002060"/>
                </a:solidFill>
                <a:latin typeface="Georgia" panose="02040502050405020303" pitchFamily="18" charset="0"/>
                <a:ea typeface="Times New Roman" panose="02020603050405020304" pitchFamily="18" charset="0"/>
              </a:rPr>
              <a:t>под </a:t>
            </a:r>
            <a:r>
              <a:rPr lang="ru-RU" sz="1400" i="1" dirty="0">
                <a:solidFill>
                  <a:srgbClr val="002060"/>
                </a:solidFill>
                <a:latin typeface="Georgia" panose="02040502050405020303" pitchFamily="18" charset="0"/>
                <a:ea typeface="Times New Roman" panose="02020603050405020304" pitchFamily="18" charset="0"/>
              </a:rPr>
              <a:t>таким девизом прошла тематическая неделя в группе №3 «Фантазёры». </a:t>
            </a:r>
            <a:endParaRPr lang="ru-RU" sz="1400" i="1" dirty="0" smtClean="0">
              <a:solidFill>
                <a:srgbClr val="002060"/>
              </a:solidFill>
              <a:latin typeface="Georgia" panose="02040502050405020303" pitchFamily="18" charset="0"/>
              <a:ea typeface="Times New Roman" panose="02020603050405020304" pitchFamily="18" charset="0"/>
            </a:endParaRPr>
          </a:p>
          <a:p>
            <a:pPr>
              <a:spcAft>
                <a:spcPts val="0"/>
              </a:spcAft>
            </a:pPr>
            <a:r>
              <a:rPr lang="ru-RU" sz="1400" i="1" dirty="0">
                <a:solidFill>
                  <a:srgbClr val="002060"/>
                </a:solidFill>
                <a:latin typeface="Georgia" panose="02040502050405020303" pitchFamily="18" charset="0"/>
                <a:ea typeface="Times New Roman" panose="02020603050405020304" pitchFamily="18" charset="0"/>
              </a:rPr>
              <a:t>	</a:t>
            </a:r>
            <a:r>
              <a:rPr lang="ru-RU" sz="1400" i="1" dirty="0" smtClean="0">
                <a:solidFill>
                  <a:srgbClr val="002060"/>
                </a:solidFill>
                <a:latin typeface="Georgia" panose="02040502050405020303" pitchFamily="18" charset="0"/>
                <a:ea typeface="Times New Roman" panose="02020603050405020304" pitchFamily="18" charset="0"/>
              </a:rPr>
              <a:t>4 </a:t>
            </a:r>
            <a:r>
              <a:rPr lang="ru-RU" sz="1400" i="1" dirty="0">
                <a:solidFill>
                  <a:srgbClr val="002060"/>
                </a:solidFill>
                <a:latin typeface="Georgia" panose="02040502050405020303" pitchFamily="18" charset="0"/>
                <a:ea typeface="Times New Roman" panose="02020603050405020304" pitchFamily="18" charset="0"/>
              </a:rPr>
              <a:t>ноября вся наша страна отмечала День народного единства. Этот день занимает особое место среди государственных праздников современной России!</a:t>
            </a:r>
          </a:p>
          <a:p>
            <a:pPr>
              <a:spcAft>
                <a:spcPts val="0"/>
              </a:spcAft>
            </a:pPr>
            <a:r>
              <a:rPr lang="ru-RU" sz="1400" i="1" dirty="0">
                <a:solidFill>
                  <a:srgbClr val="002060"/>
                </a:solidFill>
                <a:latin typeface="Georgia" panose="02040502050405020303" pitchFamily="18" charset="0"/>
                <a:ea typeface="Times New Roman" panose="02020603050405020304" pitchFamily="18" charset="0"/>
              </a:rPr>
              <a:t>  </a:t>
            </a:r>
            <a:r>
              <a:rPr lang="ru-RU" sz="1400" i="1" dirty="0" smtClean="0">
                <a:solidFill>
                  <a:srgbClr val="002060"/>
                </a:solidFill>
                <a:latin typeface="Georgia" panose="02040502050405020303" pitchFamily="18" charset="0"/>
                <a:ea typeface="Times New Roman" panose="02020603050405020304" pitchFamily="18" charset="0"/>
              </a:rPr>
              <a:t>	День </a:t>
            </a:r>
            <a:r>
              <a:rPr lang="ru-RU" sz="1400" i="1" dirty="0">
                <a:solidFill>
                  <a:srgbClr val="002060"/>
                </a:solidFill>
                <a:latin typeface="Georgia" panose="02040502050405020303" pitchFamily="18" charset="0"/>
                <a:ea typeface="Times New Roman" panose="02020603050405020304" pitchFamily="18" charset="0"/>
              </a:rPr>
              <a:t>народного единства - это сравнительно молодой праздник, хотя имеет корни, уходящие достаточно далеко в историческое прошлое нашего государства, праздник, который дети должны знать с раннего возраста. Он призывает людей не только вспомнить важнейшие исторические события, но и напомнить гражданам многонациональной страны важность сплочения. Ведь только вместе, двигаясь в одном направлении, можно справиться с трудностями и преодолеть препятствия!</a:t>
            </a:r>
          </a:p>
          <a:p>
            <a:pPr>
              <a:spcAft>
                <a:spcPts val="0"/>
              </a:spcAft>
            </a:pPr>
            <a:r>
              <a:rPr lang="ru-RU" sz="1400" i="1" dirty="0">
                <a:solidFill>
                  <a:srgbClr val="002060"/>
                </a:solidFill>
                <a:latin typeface="Georgia" panose="02040502050405020303" pitchFamily="18" charset="0"/>
                <a:ea typeface="Times New Roman" panose="02020603050405020304" pitchFamily="18" charset="0"/>
              </a:rPr>
              <a:t> </a:t>
            </a:r>
            <a:r>
              <a:rPr lang="ru-RU" sz="1400" i="1" dirty="0" smtClean="0">
                <a:solidFill>
                  <a:srgbClr val="002060"/>
                </a:solidFill>
                <a:latin typeface="Georgia" panose="02040502050405020303" pitchFamily="18" charset="0"/>
                <a:ea typeface="Times New Roman" panose="02020603050405020304" pitchFamily="18" charset="0"/>
              </a:rPr>
              <a:t>	Тема </a:t>
            </a:r>
            <a:r>
              <a:rPr lang="ru-RU" sz="1400" i="1" dirty="0">
                <a:solidFill>
                  <a:srgbClr val="002060"/>
                </a:solidFill>
                <a:latin typeface="Georgia" panose="02040502050405020303" pitchFamily="18" charset="0"/>
                <a:ea typeface="Times New Roman" panose="02020603050405020304" pitchFamily="18" charset="0"/>
              </a:rPr>
              <a:t>воспитания патриотизма очень значима для дошкольников, маленьких граждан своей страны, она воспитывает в детях уважение к прошлому, любовь к Отечеству, национальное единство, гордость за свой народ и историческую память нашего народа!</a:t>
            </a:r>
            <a:endParaRPr lang="ru-RU" sz="1400" i="1" dirty="0">
              <a:solidFill>
                <a:srgbClr val="002060"/>
              </a:solidFill>
              <a:effectLst/>
              <a:latin typeface="Georgia" panose="02040502050405020303" pitchFamily="18" charset="0"/>
              <a:ea typeface="Times New Roman" panose="02020603050405020304" pitchFamily="18" charset="0"/>
            </a:endParaRPr>
          </a:p>
        </p:txBody>
      </p:sp>
      <p:pic>
        <p:nvPicPr>
          <p:cNvPr id="3" name="Рисунок 2" descr="C:\Users\User\Downloads\IMG_635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9054" y="1212071"/>
            <a:ext cx="2456289" cy="1775753"/>
          </a:xfrm>
          <a:prstGeom prst="rect">
            <a:avLst/>
          </a:prstGeom>
          <a:noFill/>
          <a:ln w="57150">
            <a:solidFill>
              <a:srgbClr val="CC00FF"/>
            </a:solidFill>
          </a:ln>
        </p:spPr>
      </p:pic>
      <p:pic>
        <p:nvPicPr>
          <p:cNvPr id="4" name="Рисунок 3" descr="C:\Users\User\Downloads\IMG_636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6474" y="3198606"/>
            <a:ext cx="2425638" cy="1763051"/>
          </a:xfrm>
          <a:prstGeom prst="rect">
            <a:avLst/>
          </a:prstGeom>
          <a:noFill/>
          <a:ln w="57150">
            <a:solidFill>
              <a:srgbClr val="CC00FF"/>
            </a:solidFill>
          </a:ln>
        </p:spPr>
      </p:pic>
      <p:pic>
        <p:nvPicPr>
          <p:cNvPr id="5" name="Рисунок 4" descr="C:\Users\User\Downloads\IMG_637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4336" y="5169172"/>
            <a:ext cx="2467776" cy="1835059"/>
          </a:xfrm>
          <a:prstGeom prst="rect">
            <a:avLst/>
          </a:prstGeom>
          <a:noFill/>
          <a:ln w="57150">
            <a:solidFill>
              <a:srgbClr val="CC00FF"/>
            </a:solidFill>
          </a:ln>
        </p:spPr>
      </p:pic>
      <p:pic>
        <p:nvPicPr>
          <p:cNvPr id="6" name="Рисунок 5" descr="C:\Users\User\Downloads\IMG_638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3947" y="7211746"/>
            <a:ext cx="2381396" cy="1752742"/>
          </a:xfrm>
          <a:prstGeom prst="rect">
            <a:avLst/>
          </a:prstGeom>
          <a:noFill/>
          <a:ln w="57150">
            <a:solidFill>
              <a:srgbClr val="CC00FF"/>
            </a:solidFill>
          </a:ln>
        </p:spPr>
      </p:pic>
      <p:sp>
        <p:nvSpPr>
          <p:cNvPr id="7" name="Прямоугольник 6"/>
          <p:cNvSpPr/>
          <p:nvPr/>
        </p:nvSpPr>
        <p:spPr>
          <a:xfrm>
            <a:off x="764704" y="467544"/>
            <a:ext cx="4314001" cy="461665"/>
          </a:xfrm>
          <a:prstGeom prst="rect">
            <a:avLst/>
          </a:prstGeom>
        </p:spPr>
        <p:txBody>
          <a:bodyPr wrap="none">
            <a:spAutoFit/>
          </a:bodyPr>
          <a:lstStyle/>
          <a:p>
            <a:r>
              <a:rPr lang="ru-RU" sz="2400" b="1" i="1" dirty="0" smtClean="0">
                <a:solidFill>
                  <a:srgbClr val="CC00FF"/>
                </a:solidFill>
                <a:latin typeface="Georgia" panose="02040502050405020303" pitchFamily="18" charset="0"/>
                <a:ea typeface="Calibri" panose="020F0502020204030204" pitchFamily="34" charset="0"/>
              </a:rPr>
              <a:t>«В единстве наша сила»</a:t>
            </a:r>
            <a:endParaRPr lang="ru-RU" i="1" dirty="0">
              <a:solidFill>
                <a:srgbClr val="CC00FF"/>
              </a:solidFill>
            </a:endParaRPr>
          </a:p>
        </p:txBody>
      </p:sp>
      <p:pic>
        <p:nvPicPr>
          <p:cNvPr id="8" name="Рисунок 7" descr="C:\Users\Home\Pictures\7196.97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959204">
            <a:off x="5374807" y="3462"/>
            <a:ext cx="1155065" cy="1114425"/>
          </a:xfrm>
          <a:prstGeom prst="rect">
            <a:avLst/>
          </a:prstGeom>
          <a:noFill/>
          <a:ln>
            <a:noFill/>
          </a:ln>
        </p:spPr>
      </p:pic>
    </p:spTree>
    <p:extLst>
      <p:ext uri="{BB962C8B-B14F-4D97-AF65-F5344CB8AC3E}">
        <p14:creationId xmlns:p14="http://schemas.microsoft.com/office/powerpoint/2010/main" val="2040309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229" y="305261"/>
            <a:ext cx="3429000" cy="8279190"/>
          </a:xfrm>
          <a:prstGeom prst="rect">
            <a:avLst/>
          </a:prstGeom>
        </p:spPr>
        <p:txBody>
          <a:bodyPr>
            <a:spAutoFit/>
          </a:bodyPr>
          <a:lstStyle/>
          <a:p>
            <a:pPr>
              <a:spcAft>
                <a:spcPts val="0"/>
              </a:spcAft>
            </a:pPr>
            <a:r>
              <a:rPr lang="ru-RU" sz="1400" i="1" dirty="0" smtClean="0">
                <a:solidFill>
                  <a:srgbClr val="002060"/>
                </a:solidFill>
                <a:latin typeface="Georgia" panose="02040502050405020303" pitchFamily="18" charset="0"/>
                <a:ea typeface="Times New Roman" panose="02020603050405020304" pitchFamily="18" charset="0"/>
              </a:rPr>
              <a:t>	Мы вместе с детьми  сделали  лэпбук </a:t>
            </a:r>
            <a:r>
              <a:rPr lang="ru-RU" sz="1400" i="1" dirty="0">
                <a:solidFill>
                  <a:srgbClr val="002060"/>
                </a:solidFill>
                <a:latin typeface="Georgia" panose="02040502050405020303" pitchFamily="18" charset="0"/>
                <a:ea typeface="Times New Roman" panose="02020603050405020304" pitchFamily="18" charset="0"/>
              </a:rPr>
              <a:t>«Моя Россия</a:t>
            </a:r>
            <a:r>
              <a:rPr lang="ru-RU" sz="1400" i="1" dirty="0" smtClean="0">
                <a:solidFill>
                  <a:srgbClr val="002060"/>
                </a:solidFill>
                <a:latin typeface="Georgia" panose="02040502050405020303" pitchFamily="18" charset="0"/>
                <a:ea typeface="Times New Roman" panose="02020603050405020304" pitchFamily="18" charset="0"/>
              </a:rPr>
              <a:t>». Красочный </a:t>
            </a:r>
            <a:r>
              <a:rPr lang="ru-RU" sz="1400" i="1" dirty="0">
                <a:solidFill>
                  <a:srgbClr val="002060"/>
                </a:solidFill>
                <a:latin typeface="Georgia" panose="02040502050405020303" pitchFamily="18" charset="0"/>
                <a:ea typeface="Times New Roman" panose="02020603050405020304" pitchFamily="18" charset="0"/>
              </a:rPr>
              <a:t>и информативный материал </a:t>
            </a:r>
            <a:r>
              <a:rPr lang="ru-RU" sz="1400" i="1" dirty="0" smtClean="0">
                <a:solidFill>
                  <a:srgbClr val="002060"/>
                </a:solidFill>
                <a:latin typeface="Georgia" panose="02040502050405020303" pitchFamily="18" charset="0"/>
                <a:ea typeface="Times New Roman" panose="02020603050405020304" pitchFamily="18" charset="0"/>
              </a:rPr>
              <a:t> </a:t>
            </a:r>
            <a:r>
              <a:rPr lang="ru-RU" sz="1400" i="1" dirty="0">
                <a:solidFill>
                  <a:srgbClr val="002060"/>
                </a:solidFill>
                <a:latin typeface="Georgia" panose="02040502050405020303" pitchFamily="18" charset="0"/>
                <a:ea typeface="Times New Roman" panose="02020603050405020304" pitchFamily="18" charset="0"/>
              </a:rPr>
              <a:t>по патриотическому воспитанию дошкольников, который очень поможет на занятиях</a:t>
            </a:r>
            <a:r>
              <a:rPr lang="ru-RU" sz="1400" i="1" dirty="0" smtClean="0">
                <a:solidFill>
                  <a:srgbClr val="002060"/>
                </a:solidFill>
                <a:latin typeface="Georgia" panose="02040502050405020303" pitchFamily="18" charset="0"/>
                <a:ea typeface="Times New Roman" panose="02020603050405020304" pitchFamily="18" charset="0"/>
              </a:rPr>
              <a:t>. В </a:t>
            </a:r>
            <a:r>
              <a:rPr lang="ru-RU" sz="1400" i="1" dirty="0">
                <a:solidFill>
                  <a:srgbClr val="002060"/>
                </a:solidFill>
                <a:latin typeface="Georgia" panose="02040502050405020303" pitchFamily="18" charset="0"/>
                <a:ea typeface="Times New Roman" panose="02020603050405020304" pitchFamily="18" charset="0"/>
              </a:rPr>
              <a:t>ходе данной работы дети узнали, какую значимую роль в истории России сыграли Кузьма Минин и Дмитрий Пожарский, </a:t>
            </a:r>
            <a:r>
              <a:rPr lang="ru-RU" sz="1400" i="1" dirty="0" smtClean="0">
                <a:solidFill>
                  <a:srgbClr val="002060"/>
                </a:solidFill>
                <a:latin typeface="Georgia" panose="02040502050405020303" pitchFamily="18" charset="0"/>
                <a:ea typeface="Times New Roman" panose="02020603050405020304" pitchFamily="18" charset="0"/>
              </a:rPr>
              <a:t>обсудили</a:t>
            </a:r>
            <a:r>
              <a:rPr lang="ru-RU" sz="1400" i="1" dirty="0">
                <a:solidFill>
                  <a:srgbClr val="002060"/>
                </a:solidFill>
                <a:latin typeface="Georgia" panose="02040502050405020303" pitchFamily="18" charset="0"/>
                <a:ea typeface="Times New Roman" panose="02020603050405020304" pitchFamily="18" charset="0"/>
              </a:rPr>
              <a:t>, как важно быть добрыми и дружными!</a:t>
            </a:r>
          </a:p>
          <a:p>
            <a:pPr indent="90170">
              <a:spcAft>
                <a:spcPts val="0"/>
              </a:spcAft>
            </a:pPr>
            <a:r>
              <a:rPr lang="ru-RU" sz="1400" i="1" dirty="0" smtClean="0">
                <a:solidFill>
                  <a:srgbClr val="002060"/>
                </a:solidFill>
                <a:latin typeface="Georgia" panose="02040502050405020303" pitchFamily="18" charset="0"/>
                <a:ea typeface="Times New Roman" panose="02020603050405020304" pitchFamily="18" charset="0"/>
              </a:rPr>
              <a:t>	На </a:t>
            </a:r>
            <a:r>
              <a:rPr lang="ru-RU" sz="1400" i="1" dirty="0">
                <a:solidFill>
                  <a:srgbClr val="002060"/>
                </a:solidFill>
                <a:latin typeface="Georgia" panose="02040502050405020303" pitchFamily="18" charset="0"/>
                <a:ea typeface="Times New Roman" panose="02020603050405020304" pitchFamily="18" charset="0"/>
              </a:rPr>
              <a:t>тематическом занятии «В единстве наша сила!», закрепили знания об основных символах нашей страны, читали стихи, отгадывали загадки, рассматривали картинки: народы России; народные промыслы России; символы России, заучивали пословицы о </a:t>
            </a:r>
            <a:r>
              <a:rPr lang="ru-RU" sz="1400" i="1" dirty="0" smtClean="0">
                <a:solidFill>
                  <a:srgbClr val="002060"/>
                </a:solidFill>
                <a:latin typeface="Georgia" panose="02040502050405020303" pitchFamily="18" charset="0"/>
                <a:ea typeface="Times New Roman" panose="02020603050405020304" pitchFamily="18" charset="0"/>
              </a:rPr>
              <a:t>Родине</a:t>
            </a:r>
            <a:r>
              <a:rPr lang="ru-RU" sz="1400" i="1" dirty="0">
                <a:solidFill>
                  <a:srgbClr val="002060"/>
                </a:solidFill>
                <a:latin typeface="Georgia" panose="02040502050405020303" pitchFamily="18" charset="0"/>
                <a:ea typeface="Times New Roman" panose="02020603050405020304" pitchFamily="18" charset="0"/>
              </a:rPr>
              <a:t>. </a:t>
            </a:r>
          </a:p>
          <a:p>
            <a:pPr>
              <a:spcAft>
                <a:spcPts val="0"/>
              </a:spcAft>
            </a:pPr>
            <a:r>
              <a:rPr lang="ru-RU" sz="1400" i="1" dirty="0">
                <a:solidFill>
                  <a:srgbClr val="002060"/>
                </a:solidFill>
                <a:latin typeface="Georgia" panose="02040502050405020303" pitchFamily="18" charset="0"/>
                <a:ea typeface="Times New Roman" panose="02020603050405020304" pitchFamily="18" charset="0"/>
              </a:rPr>
              <a:t>  Мы постарались донести детям значение слов «дружелюбие» и «взаимовыручка», желание помогать друг другу, быть терпимыми и уважать интересы других. Считаем, что проведение в нашем </a:t>
            </a:r>
            <a:r>
              <a:rPr lang="ru-RU" sz="1400" i="1" dirty="0" smtClean="0">
                <a:solidFill>
                  <a:srgbClr val="002060"/>
                </a:solidFill>
                <a:latin typeface="Georgia" panose="02040502050405020303" pitchFamily="18" charset="0"/>
                <a:ea typeface="Times New Roman" panose="02020603050405020304" pitchFamily="18" charset="0"/>
              </a:rPr>
              <a:t>детском саду </a:t>
            </a:r>
            <a:r>
              <a:rPr lang="ru-RU" sz="1400" i="1" dirty="0">
                <a:solidFill>
                  <a:srgbClr val="002060"/>
                </a:solidFill>
                <a:latin typeface="Georgia" panose="02040502050405020303" pitchFamily="18" charset="0"/>
                <a:ea typeface="Times New Roman" panose="02020603050405020304" pitchFamily="18" charset="0"/>
              </a:rPr>
              <a:t>мероприятий, посвящённых Дню народного единства, может стать важным вкладом в нравственно- патриотическое воспитание детей дошкольного возраста!</a:t>
            </a:r>
          </a:p>
          <a:p>
            <a:pPr>
              <a:spcAft>
                <a:spcPts val="0"/>
              </a:spcAft>
            </a:pPr>
            <a:r>
              <a:rPr lang="ru-RU" sz="1400" i="1" dirty="0">
                <a:solidFill>
                  <a:srgbClr val="002060"/>
                </a:solidFill>
                <a:latin typeface="Georgia" panose="02040502050405020303" pitchFamily="18" charset="0"/>
                <a:ea typeface="Times New Roman" panose="02020603050405020304" pitchFamily="18" charset="0"/>
              </a:rPr>
              <a:t>  </a:t>
            </a:r>
            <a:r>
              <a:rPr lang="ru-RU" sz="1400" i="1" dirty="0" smtClean="0">
                <a:solidFill>
                  <a:srgbClr val="002060"/>
                </a:solidFill>
                <a:latin typeface="Georgia" panose="02040502050405020303" pitchFamily="18" charset="0"/>
                <a:ea typeface="Times New Roman" panose="02020603050405020304" pitchFamily="18" charset="0"/>
              </a:rPr>
              <a:t>	Сила </a:t>
            </a:r>
            <a:r>
              <a:rPr lang="ru-RU" sz="1400" i="1" dirty="0">
                <a:solidFill>
                  <a:srgbClr val="002060"/>
                </a:solidFill>
                <a:latin typeface="Georgia" panose="02040502050405020303" pitchFamily="18" charset="0"/>
                <a:ea typeface="Times New Roman" panose="02020603050405020304" pitchFamily="18" charset="0"/>
              </a:rPr>
              <a:t>России в единении </a:t>
            </a:r>
            <a:r>
              <a:rPr lang="ru-RU" sz="1400" i="1" dirty="0" smtClean="0">
                <a:solidFill>
                  <a:srgbClr val="002060"/>
                </a:solidFill>
                <a:latin typeface="Georgia" panose="02040502050405020303" pitchFamily="18" charset="0"/>
                <a:ea typeface="Times New Roman" panose="02020603050405020304" pitchFamily="18" charset="0"/>
              </a:rPr>
              <a:t>всех </a:t>
            </a:r>
            <a:r>
              <a:rPr lang="ru-RU" sz="1400" i="1" dirty="0">
                <a:solidFill>
                  <a:srgbClr val="002060"/>
                </a:solidFill>
                <a:latin typeface="Georgia" panose="02040502050405020303" pitchFamily="18" charset="0"/>
                <a:ea typeface="Times New Roman" panose="02020603050405020304" pitchFamily="18" charset="0"/>
              </a:rPr>
              <a:t>наций и народностей, и потому задача нас, взрослых, заложить основы дружеских отношений</a:t>
            </a:r>
          </a:p>
          <a:p>
            <a:pPr>
              <a:spcAft>
                <a:spcPts val="0"/>
              </a:spcAft>
            </a:pPr>
            <a:r>
              <a:rPr lang="ru-RU" sz="1400" i="1" dirty="0">
                <a:solidFill>
                  <a:srgbClr val="002060"/>
                </a:solidFill>
                <a:latin typeface="Georgia" panose="02040502050405020303" pitchFamily="18" charset="0"/>
                <a:ea typeface="Times New Roman" panose="02020603050405020304" pitchFamily="18" charset="0"/>
              </a:rPr>
              <a:t>в сердца наших детей с ранних лет</a:t>
            </a:r>
            <a:r>
              <a:rPr lang="ru-RU" sz="1400" i="1" dirty="0" smtClean="0">
                <a:solidFill>
                  <a:srgbClr val="002060"/>
                </a:solidFill>
                <a:latin typeface="Georgia" panose="02040502050405020303" pitchFamily="18" charset="0"/>
                <a:ea typeface="Times New Roman" panose="02020603050405020304" pitchFamily="18" charset="0"/>
              </a:rPr>
              <a:t>!</a:t>
            </a:r>
          </a:p>
        </p:txBody>
      </p:sp>
      <p:pic>
        <p:nvPicPr>
          <p:cNvPr id="3" name="Рисунок 2" descr="C:\Users\User\Downloads\IMG_638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9307" y="283067"/>
            <a:ext cx="2710053" cy="1912669"/>
          </a:xfrm>
          <a:prstGeom prst="rect">
            <a:avLst/>
          </a:prstGeom>
          <a:noFill/>
          <a:ln w="57150">
            <a:solidFill>
              <a:srgbClr val="CC00FF"/>
            </a:solidFill>
          </a:ln>
        </p:spPr>
      </p:pic>
      <p:pic>
        <p:nvPicPr>
          <p:cNvPr id="4" name="Рисунок 3" descr="C:\Users\User\Downloads\IMG_638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4062" y="2482626"/>
            <a:ext cx="2727530" cy="1872208"/>
          </a:xfrm>
          <a:prstGeom prst="rect">
            <a:avLst/>
          </a:prstGeom>
          <a:noFill/>
          <a:ln w="57150">
            <a:solidFill>
              <a:srgbClr val="CC00FF"/>
            </a:solidFill>
          </a:ln>
        </p:spPr>
      </p:pic>
      <p:pic>
        <p:nvPicPr>
          <p:cNvPr id="5" name="Рисунок 4" descr="C:\Users\User\Downloads\IMG_639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6296" y="4616419"/>
            <a:ext cx="2743063" cy="2016224"/>
          </a:xfrm>
          <a:prstGeom prst="rect">
            <a:avLst/>
          </a:prstGeom>
          <a:noFill/>
          <a:ln w="57150">
            <a:solidFill>
              <a:srgbClr val="CC00FF"/>
            </a:solidFill>
          </a:ln>
        </p:spPr>
      </p:pic>
      <p:pic>
        <p:nvPicPr>
          <p:cNvPr id="6" name="Рисунок 5" descr="C:\Users\User\Downloads\IMG_638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6296" y="6919533"/>
            <a:ext cx="2743064" cy="1944216"/>
          </a:xfrm>
          <a:prstGeom prst="rect">
            <a:avLst/>
          </a:prstGeom>
          <a:noFill/>
          <a:ln w="57150">
            <a:solidFill>
              <a:srgbClr val="CC00FF"/>
            </a:solidFill>
          </a:ln>
        </p:spPr>
      </p:pic>
      <p:sp>
        <p:nvSpPr>
          <p:cNvPr id="7" name="Прямоугольник 6"/>
          <p:cNvSpPr/>
          <p:nvPr/>
        </p:nvSpPr>
        <p:spPr>
          <a:xfrm>
            <a:off x="1772816" y="8414847"/>
            <a:ext cx="1838346" cy="528350"/>
          </a:xfrm>
          <a:prstGeom prst="rect">
            <a:avLst/>
          </a:prstGeom>
        </p:spPr>
        <p:txBody>
          <a:bodyPr wrap="square">
            <a:spAutoFit/>
          </a:bodyPr>
          <a:lstStyle/>
          <a:p>
            <a:pPr algn="r">
              <a:lnSpc>
                <a:spcPts val="1720"/>
              </a:lnSpc>
            </a:pPr>
            <a:r>
              <a:rPr lang="ru-RU" sz="1400" i="1" dirty="0">
                <a:solidFill>
                  <a:srgbClr val="002060"/>
                </a:solidFill>
                <a:latin typeface="Georgia" panose="02040502050405020303" pitchFamily="18" charset="0"/>
                <a:ea typeface="Times New Roman"/>
              </a:rPr>
              <a:t>А</a:t>
            </a:r>
            <a:r>
              <a:rPr lang="ru-RU" sz="1400" i="1" dirty="0" smtClean="0">
                <a:solidFill>
                  <a:srgbClr val="002060"/>
                </a:solidFill>
                <a:latin typeface="Georgia" panose="02040502050405020303" pitchFamily="18" charset="0"/>
                <a:ea typeface="Times New Roman"/>
              </a:rPr>
              <a:t>. </a:t>
            </a:r>
            <a:r>
              <a:rPr lang="ru-RU" sz="1400" i="1" dirty="0">
                <a:solidFill>
                  <a:srgbClr val="002060"/>
                </a:solidFill>
                <a:latin typeface="Georgia" panose="02040502050405020303" pitchFamily="18" charset="0"/>
                <a:ea typeface="Times New Roman"/>
              </a:rPr>
              <a:t>И</a:t>
            </a:r>
            <a:r>
              <a:rPr lang="ru-RU" sz="1400" i="1" dirty="0" smtClean="0">
                <a:solidFill>
                  <a:srgbClr val="002060"/>
                </a:solidFill>
                <a:latin typeface="Georgia" panose="02040502050405020303" pitchFamily="18" charset="0"/>
                <a:ea typeface="Times New Roman"/>
              </a:rPr>
              <a:t>. Иванова</a:t>
            </a:r>
            <a:endParaRPr lang="ru-RU" sz="1400" i="1" dirty="0">
              <a:solidFill>
                <a:srgbClr val="002060"/>
              </a:solidFill>
              <a:latin typeface="Georgia" panose="02040502050405020303" pitchFamily="18" charset="0"/>
              <a:ea typeface="Times New Roman"/>
            </a:endParaRPr>
          </a:p>
          <a:p>
            <a:pPr algn="r">
              <a:lnSpc>
                <a:spcPts val="1720"/>
              </a:lnSpc>
            </a:pPr>
            <a:r>
              <a:rPr lang="ru-RU" sz="1400" i="1" dirty="0">
                <a:solidFill>
                  <a:srgbClr val="002060"/>
                </a:solidFill>
                <a:latin typeface="Georgia" panose="02040502050405020303" pitchFamily="18" charset="0"/>
                <a:ea typeface="Times New Roman"/>
              </a:rPr>
              <a:t>воспитатель</a:t>
            </a:r>
          </a:p>
        </p:txBody>
      </p:sp>
    </p:spTree>
    <p:extLst>
      <p:ext uri="{BB962C8B-B14F-4D97-AF65-F5344CB8AC3E}">
        <p14:creationId xmlns:p14="http://schemas.microsoft.com/office/powerpoint/2010/main" val="262932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0427" y="929209"/>
            <a:ext cx="5832648" cy="1936428"/>
          </a:xfrm>
          <a:prstGeom prst="rect">
            <a:avLst/>
          </a:prstGeom>
        </p:spPr>
        <p:txBody>
          <a:bodyPr wrap="square">
            <a:spAutoFit/>
          </a:bodyPr>
          <a:lstStyle/>
          <a:p>
            <a:pPr>
              <a:lnSpc>
                <a:spcPct val="107000"/>
              </a:lnSpc>
              <a:spcAft>
                <a:spcPts val="0"/>
              </a:spcAft>
            </a:pPr>
            <a:r>
              <a:rPr lang="ru-RU" sz="1400" i="1" dirty="0" smtClean="0">
                <a:solidFill>
                  <a:srgbClr val="002060"/>
                </a:solidFill>
                <a:latin typeface="Georgia" panose="02040502050405020303" pitchFamily="18" charset="0"/>
                <a:ea typeface="Times New Roman" panose="02020603050405020304" pitchFamily="18" charset="0"/>
                <a:cs typeface="Times New Roman" panose="02020603050405020304" pitchFamily="18" charset="0"/>
              </a:rPr>
              <a:t>	В </a:t>
            </a: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нашей группе «Фантазёры» ежегодно проходит выставка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«Осенняя фантазия» </a:t>
            </a: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поделок и рисунок детей и их родителей из природного материала. Ребята с удовольствием рассматривают их, радостно показывая работу своей семьи. Рассказывают, кто принимал участие в создании поделки. Это очень интересное занятие переносит на мгновение всю семью в сказочный мир природы. Помогает родителям лучше понять своих детей, стать более крепкой и дружной семьей!</a:t>
            </a:r>
            <a:endParaRPr lang="ru-RU" sz="1100" i="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017702" y="179512"/>
            <a:ext cx="3897221" cy="461665"/>
          </a:xfrm>
          <a:prstGeom prst="rect">
            <a:avLst/>
          </a:prstGeom>
        </p:spPr>
        <p:txBody>
          <a:bodyPr wrap="none">
            <a:spAutoFit/>
          </a:bodyPr>
          <a:lstStyle/>
          <a:p>
            <a:r>
              <a:rPr lang="ru-RU" sz="2400" b="1" i="1" dirty="0">
                <a:solidFill>
                  <a:srgbClr val="CC3300"/>
                </a:solidFill>
                <a:latin typeface="Georgia" panose="02040502050405020303" pitchFamily="18" charset="0"/>
                <a:ea typeface="Calibri" panose="020F0502020204030204" pitchFamily="34" charset="0"/>
                <a:cs typeface="Times New Roman" panose="02020603050405020304" pitchFamily="18" charset="0"/>
              </a:rPr>
              <a:t>«Осенняя фантазия» </a:t>
            </a:r>
            <a:endParaRPr lang="ru-RU" sz="2400" b="1" dirty="0">
              <a:solidFill>
                <a:srgbClr val="CC3300"/>
              </a:solidFill>
            </a:endParaRPr>
          </a:p>
        </p:txBody>
      </p:sp>
      <p:sp>
        <p:nvSpPr>
          <p:cNvPr id="4" name="Прямоугольник 3"/>
          <p:cNvSpPr/>
          <p:nvPr/>
        </p:nvSpPr>
        <p:spPr>
          <a:xfrm>
            <a:off x="477030" y="3131917"/>
            <a:ext cx="3429000" cy="553357"/>
          </a:xfrm>
          <a:prstGeom prst="rect">
            <a:avLst/>
          </a:prstGeom>
        </p:spPr>
        <p:txBody>
          <a:bodyPr>
            <a:spAutoFit/>
          </a:bodyPr>
          <a:lstStyle/>
          <a:p>
            <a:pPr>
              <a:lnSpc>
                <a:spcPct val="107000"/>
              </a:lnSpc>
              <a:spcAft>
                <a:spcPts val="0"/>
              </a:spcAft>
            </a:pP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Вот такие поделки и рисунки создали наши родители с </a:t>
            </a:r>
            <a:r>
              <a:rPr lang="ru-RU" sz="1400" i="1" dirty="0" smtClean="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детьми:</a:t>
            </a:r>
            <a:endParaRPr lang="ru-RU" sz="1400" i="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5" name="Рисунок 4" descr="C:\Users\Настя\Desktop\IMG_4754.jpg"/>
          <p:cNvPicPr/>
          <p:nvPr/>
        </p:nvPicPr>
        <p:blipFill>
          <a:blip r:embed="rId2" cstate="print"/>
          <a:srcRect/>
          <a:stretch>
            <a:fillRect/>
          </a:stretch>
        </p:blipFill>
        <p:spPr bwMode="auto">
          <a:xfrm>
            <a:off x="548680" y="3995936"/>
            <a:ext cx="2952328" cy="3935058"/>
          </a:xfrm>
          <a:prstGeom prst="rect">
            <a:avLst/>
          </a:prstGeom>
          <a:noFill/>
          <a:ln w="57150">
            <a:solidFill>
              <a:srgbClr val="FF6600"/>
            </a:solidFill>
            <a:miter lim="800000"/>
            <a:headEnd/>
            <a:tailEnd/>
          </a:ln>
        </p:spPr>
      </p:pic>
      <p:sp>
        <p:nvSpPr>
          <p:cNvPr id="6" name="Прямоугольник 5"/>
          <p:cNvSpPr/>
          <p:nvPr/>
        </p:nvSpPr>
        <p:spPr>
          <a:xfrm>
            <a:off x="477030" y="8197274"/>
            <a:ext cx="2515886" cy="523220"/>
          </a:xfrm>
          <a:prstGeom prst="rect">
            <a:avLst/>
          </a:prstGeom>
        </p:spPr>
        <p:txBody>
          <a:bodyPr wrap="square">
            <a:spAutoFit/>
          </a:bodyPr>
          <a:lstStyle/>
          <a:p>
            <a:r>
              <a:rPr lang="ru-RU" sz="1400" i="1" dirty="0">
                <a:solidFill>
                  <a:srgbClr val="002060"/>
                </a:solidFill>
                <a:latin typeface="Georgia" panose="02040502050405020303" pitchFamily="18" charset="0"/>
                <a:ea typeface="Times New Roman" panose="02020603050405020304" pitchFamily="18" charset="0"/>
              </a:rPr>
              <a:t>Поделка «Осеняя корзина» </a:t>
            </a:r>
            <a:endParaRPr lang="ru-RU" sz="1400" i="1" dirty="0" smtClean="0">
              <a:solidFill>
                <a:srgbClr val="002060"/>
              </a:solidFill>
              <a:latin typeface="Georgia" panose="02040502050405020303" pitchFamily="18" charset="0"/>
              <a:ea typeface="Times New Roman" panose="02020603050405020304" pitchFamily="18" charset="0"/>
            </a:endParaRPr>
          </a:p>
          <a:p>
            <a:r>
              <a:rPr lang="ru-RU" sz="1400" i="1" dirty="0">
                <a:solidFill>
                  <a:srgbClr val="002060"/>
                </a:solidFill>
                <a:latin typeface="Georgia" panose="02040502050405020303" pitchFamily="18" charset="0"/>
                <a:ea typeface="Times New Roman" panose="02020603050405020304" pitchFamily="18" charset="0"/>
              </a:rPr>
              <a:t>С</a:t>
            </a:r>
            <a:r>
              <a:rPr lang="ru-RU" sz="1400" i="1" dirty="0" smtClean="0">
                <a:solidFill>
                  <a:srgbClr val="002060"/>
                </a:solidFill>
                <a:latin typeface="Georgia" panose="02040502050405020303" pitchFamily="18" charset="0"/>
                <a:ea typeface="Times New Roman" panose="02020603050405020304" pitchFamily="18" charset="0"/>
              </a:rPr>
              <a:t>емья </a:t>
            </a:r>
            <a:r>
              <a:rPr lang="en-US" sz="1400" i="1" dirty="0">
                <a:solidFill>
                  <a:srgbClr val="002060"/>
                </a:solidFill>
                <a:latin typeface="Georgia" panose="02040502050405020303" pitchFamily="18" charset="0"/>
                <a:ea typeface="Times New Roman" panose="02020603050405020304" pitchFamily="18" charset="0"/>
              </a:rPr>
              <a:t>C</a:t>
            </a:r>
            <a:r>
              <a:rPr lang="ru-RU" sz="1400" i="1" dirty="0">
                <a:solidFill>
                  <a:srgbClr val="002060"/>
                </a:solidFill>
                <a:latin typeface="Georgia" panose="02040502050405020303" pitchFamily="18" charset="0"/>
                <a:ea typeface="Times New Roman" panose="02020603050405020304" pitchFamily="18" charset="0"/>
              </a:rPr>
              <a:t>лепцовых</a:t>
            </a:r>
            <a:endParaRPr lang="ru-RU" sz="1400" i="1" dirty="0">
              <a:solidFill>
                <a:srgbClr val="002060"/>
              </a:solidFill>
              <a:latin typeface="Georgia" panose="02040502050405020303" pitchFamily="18" charset="0"/>
            </a:endParaRPr>
          </a:p>
        </p:txBody>
      </p:sp>
      <p:pic>
        <p:nvPicPr>
          <p:cNvPr id="7" name="Рисунок 6" descr="C:\Users\Настя\Desktop\IMG_4760.jpg"/>
          <p:cNvPicPr/>
          <p:nvPr/>
        </p:nvPicPr>
        <p:blipFill>
          <a:blip r:embed="rId3" cstate="print"/>
          <a:srcRect/>
          <a:stretch>
            <a:fillRect/>
          </a:stretch>
        </p:blipFill>
        <p:spPr bwMode="auto">
          <a:xfrm>
            <a:off x="3784866" y="3990492"/>
            <a:ext cx="2812486" cy="3935058"/>
          </a:xfrm>
          <a:prstGeom prst="rect">
            <a:avLst/>
          </a:prstGeom>
          <a:noFill/>
          <a:ln w="57150">
            <a:solidFill>
              <a:srgbClr val="FF6600"/>
            </a:solidFill>
            <a:miter lim="800000"/>
            <a:headEnd/>
            <a:tailEnd/>
          </a:ln>
        </p:spPr>
      </p:pic>
      <p:sp>
        <p:nvSpPr>
          <p:cNvPr id="8" name="Прямоугольник 7"/>
          <p:cNvSpPr/>
          <p:nvPr/>
        </p:nvSpPr>
        <p:spPr>
          <a:xfrm>
            <a:off x="3980665" y="8137800"/>
            <a:ext cx="2420888" cy="625812"/>
          </a:xfrm>
          <a:prstGeom prst="rect">
            <a:avLst/>
          </a:prstGeom>
        </p:spPr>
        <p:txBody>
          <a:bodyPr wrap="square">
            <a:spAutoFit/>
          </a:bodyPr>
          <a:lstStyle/>
          <a:p>
            <a:pPr>
              <a:spcAft>
                <a:spcPts val="800"/>
              </a:spcAft>
            </a:pP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Рисунок «Золотая осень» </a:t>
            </a:r>
          </a:p>
          <a:p>
            <a:pPr>
              <a:spcAft>
                <a:spcPts val="800"/>
              </a:spcAft>
            </a:pP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Семья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Кизлык </a:t>
            </a:r>
            <a:endParaRPr lang="ru-RU" sz="1400" i="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9" name="Рисунок 8" descr="C:\Users\Home\Pictures\7196.97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561127">
            <a:off x="5390100" y="2664508"/>
            <a:ext cx="1155065" cy="1114425"/>
          </a:xfrm>
          <a:prstGeom prst="rect">
            <a:avLst/>
          </a:prstGeom>
          <a:noFill/>
          <a:ln>
            <a:noFill/>
          </a:ln>
        </p:spPr>
      </p:pic>
    </p:spTree>
    <p:extLst>
      <p:ext uri="{BB962C8B-B14F-4D97-AF65-F5344CB8AC3E}">
        <p14:creationId xmlns:p14="http://schemas.microsoft.com/office/powerpoint/2010/main" val="3977988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Настя\Desktop\IMG_4775 (1).jpg"/>
          <p:cNvPicPr/>
          <p:nvPr/>
        </p:nvPicPr>
        <p:blipFill>
          <a:blip r:embed="rId2" cstate="print"/>
          <a:srcRect/>
          <a:stretch>
            <a:fillRect/>
          </a:stretch>
        </p:blipFill>
        <p:spPr bwMode="auto">
          <a:xfrm>
            <a:off x="476672" y="467544"/>
            <a:ext cx="3168352" cy="2304256"/>
          </a:xfrm>
          <a:prstGeom prst="rect">
            <a:avLst/>
          </a:prstGeom>
          <a:noFill/>
          <a:ln w="57150">
            <a:solidFill>
              <a:srgbClr val="FF6600"/>
            </a:solidFill>
            <a:miter lim="800000"/>
            <a:headEnd/>
            <a:tailEnd/>
          </a:ln>
        </p:spPr>
      </p:pic>
      <p:sp>
        <p:nvSpPr>
          <p:cNvPr id="3" name="Прямоугольник 2"/>
          <p:cNvSpPr/>
          <p:nvPr/>
        </p:nvSpPr>
        <p:spPr>
          <a:xfrm>
            <a:off x="476672" y="2987824"/>
            <a:ext cx="3429000" cy="1116972"/>
          </a:xfrm>
          <a:prstGeom prst="rect">
            <a:avLst/>
          </a:prstGeom>
        </p:spPr>
        <p:txBody>
          <a:bodyPr>
            <a:spAutoFit/>
          </a:bodyPr>
          <a:lstStyle/>
          <a:p>
            <a:pPr>
              <a:lnSpc>
                <a:spcPct val="107000"/>
              </a:lnSpc>
              <a:spcAft>
                <a:spcPts val="800"/>
              </a:spcAft>
            </a:pP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Аппликация из природного материала и цветной бумаги «Природа осенью» </a:t>
            </a:r>
            <a:endPar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Семья  Мичуриных</a:t>
            </a:r>
            <a:endParaRPr lang="ru-RU" sz="1400" i="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4" name="Рисунок 3" descr="C:\Users\Настя\Desktop\IMG_4770.jpg"/>
          <p:cNvPicPr/>
          <p:nvPr/>
        </p:nvPicPr>
        <p:blipFill>
          <a:blip r:embed="rId3" cstate="print"/>
          <a:srcRect/>
          <a:stretch>
            <a:fillRect/>
          </a:stretch>
        </p:blipFill>
        <p:spPr bwMode="auto">
          <a:xfrm>
            <a:off x="4077072" y="478124"/>
            <a:ext cx="1656184" cy="2293676"/>
          </a:xfrm>
          <a:prstGeom prst="rect">
            <a:avLst/>
          </a:prstGeom>
          <a:noFill/>
          <a:ln w="57150">
            <a:solidFill>
              <a:srgbClr val="FF6600"/>
            </a:solidFill>
            <a:miter lim="800000"/>
            <a:headEnd/>
            <a:tailEnd/>
          </a:ln>
        </p:spPr>
      </p:pic>
      <p:sp>
        <p:nvSpPr>
          <p:cNvPr id="5" name="Прямоугольник 4"/>
          <p:cNvSpPr/>
          <p:nvPr/>
        </p:nvSpPr>
        <p:spPr>
          <a:xfrm>
            <a:off x="3905672" y="3103079"/>
            <a:ext cx="2794620" cy="886461"/>
          </a:xfrm>
          <a:prstGeom prst="rect">
            <a:avLst/>
          </a:prstGeom>
        </p:spPr>
        <p:txBody>
          <a:bodyPr wrap="square">
            <a:spAutoFit/>
          </a:bodyPr>
          <a:lstStyle/>
          <a:p>
            <a:pPr>
              <a:lnSpc>
                <a:spcPct val="107000"/>
              </a:lnSpc>
              <a:spcAft>
                <a:spcPts val="800"/>
              </a:spcAft>
            </a:pP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Аппликация из природного материала «Осеннее дерево» </a:t>
            </a:r>
          </a:p>
          <a:p>
            <a:pPr>
              <a:lnSpc>
                <a:spcPct val="107000"/>
              </a:lnSpc>
              <a:spcAft>
                <a:spcPts val="800"/>
              </a:spcAft>
            </a:pP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Семья Блиновых</a:t>
            </a:r>
            <a:endParaRPr lang="ru-RU" sz="1400" i="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6" name="Рисунок 5" descr="C:\Users\Настя\Desktop\IMG_4766.jpg"/>
          <p:cNvPicPr/>
          <p:nvPr/>
        </p:nvPicPr>
        <p:blipFill>
          <a:blip r:embed="rId4" cstate="print"/>
          <a:srcRect/>
          <a:stretch>
            <a:fillRect/>
          </a:stretch>
        </p:blipFill>
        <p:spPr bwMode="auto">
          <a:xfrm>
            <a:off x="572562" y="4499992"/>
            <a:ext cx="3096344" cy="4248472"/>
          </a:xfrm>
          <a:prstGeom prst="rect">
            <a:avLst/>
          </a:prstGeom>
          <a:noFill/>
          <a:ln w="57150">
            <a:solidFill>
              <a:srgbClr val="FF6600"/>
            </a:solidFill>
            <a:miter lim="800000"/>
            <a:headEnd/>
            <a:tailEnd/>
          </a:ln>
        </p:spPr>
      </p:pic>
      <p:sp>
        <p:nvSpPr>
          <p:cNvPr id="7" name="Прямоугольник 6"/>
          <p:cNvSpPr/>
          <p:nvPr/>
        </p:nvSpPr>
        <p:spPr>
          <a:xfrm>
            <a:off x="3905672" y="5609848"/>
            <a:ext cx="2622158" cy="1014380"/>
          </a:xfrm>
          <a:prstGeom prst="rect">
            <a:avLst/>
          </a:prstGeom>
        </p:spPr>
        <p:txBody>
          <a:bodyPr wrap="square">
            <a:spAutoFit/>
          </a:bodyPr>
          <a:lstStyle/>
          <a:p>
            <a:pPr>
              <a:lnSpc>
                <a:spcPct val="107000"/>
              </a:lnSpc>
              <a:spcAft>
                <a:spcPts val="800"/>
              </a:spcAft>
            </a:pP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Аппликация из природного материала, ватных дисков и пластилина  «Осеннее дерево»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Семья Герасимовых</a:t>
            </a:r>
            <a:endParaRPr lang="ru-RU" sz="1400" i="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8" name="Рисунок 7" descr="C:\Users\Home\Pictures\7196.97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942217">
            <a:off x="4639218" y="7178176"/>
            <a:ext cx="1155065" cy="1114425"/>
          </a:xfrm>
          <a:prstGeom prst="rect">
            <a:avLst/>
          </a:prstGeom>
          <a:noFill/>
          <a:ln>
            <a:noFill/>
          </a:ln>
        </p:spPr>
      </p:pic>
      <p:pic>
        <p:nvPicPr>
          <p:cNvPr id="9" name="Рисунок 8" descr="C:\Users\Home\Pictures\7196.97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54915">
            <a:off x="4687090" y="4315272"/>
            <a:ext cx="1155065" cy="1114425"/>
          </a:xfrm>
          <a:prstGeom prst="rect">
            <a:avLst/>
          </a:prstGeom>
          <a:noFill/>
          <a:ln>
            <a:noFill/>
          </a:ln>
        </p:spPr>
      </p:pic>
      <p:sp>
        <p:nvSpPr>
          <p:cNvPr id="10" name="Прямоугольник 9"/>
          <p:cNvSpPr/>
          <p:nvPr/>
        </p:nvSpPr>
        <p:spPr>
          <a:xfrm>
            <a:off x="4814083" y="8450505"/>
            <a:ext cx="1838346" cy="528350"/>
          </a:xfrm>
          <a:prstGeom prst="rect">
            <a:avLst/>
          </a:prstGeom>
        </p:spPr>
        <p:txBody>
          <a:bodyPr wrap="square">
            <a:spAutoFit/>
          </a:bodyPr>
          <a:lstStyle/>
          <a:p>
            <a:pPr algn="r">
              <a:lnSpc>
                <a:spcPts val="1720"/>
              </a:lnSpc>
            </a:pPr>
            <a:r>
              <a:rPr lang="ru-RU" sz="1400" i="1" dirty="0">
                <a:solidFill>
                  <a:srgbClr val="002060"/>
                </a:solidFill>
                <a:latin typeface="Georgia" panose="02040502050405020303" pitchFamily="18" charset="0"/>
                <a:ea typeface="Times New Roman"/>
              </a:rPr>
              <a:t>А</a:t>
            </a:r>
            <a:r>
              <a:rPr lang="ru-RU" sz="1400" i="1" dirty="0" smtClean="0">
                <a:solidFill>
                  <a:srgbClr val="002060"/>
                </a:solidFill>
                <a:latin typeface="Georgia" panose="02040502050405020303" pitchFamily="18" charset="0"/>
                <a:ea typeface="Times New Roman"/>
              </a:rPr>
              <a:t>. </a:t>
            </a:r>
            <a:r>
              <a:rPr lang="ru-RU" sz="1400" i="1" dirty="0">
                <a:solidFill>
                  <a:srgbClr val="002060"/>
                </a:solidFill>
                <a:latin typeface="Georgia" panose="02040502050405020303" pitchFamily="18" charset="0"/>
                <a:ea typeface="Times New Roman"/>
              </a:rPr>
              <a:t>И</a:t>
            </a:r>
            <a:r>
              <a:rPr lang="ru-RU" sz="1400" i="1" dirty="0" smtClean="0">
                <a:solidFill>
                  <a:srgbClr val="002060"/>
                </a:solidFill>
                <a:latin typeface="Georgia" panose="02040502050405020303" pitchFamily="18" charset="0"/>
                <a:ea typeface="Times New Roman"/>
              </a:rPr>
              <a:t>. Иванова</a:t>
            </a:r>
            <a:endParaRPr lang="ru-RU" sz="1400" i="1" dirty="0">
              <a:solidFill>
                <a:srgbClr val="002060"/>
              </a:solidFill>
              <a:latin typeface="Georgia" panose="02040502050405020303" pitchFamily="18" charset="0"/>
              <a:ea typeface="Times New Roman"/>
            </a:endParaRPr>
          </a:p>
          <a:p>
            <a:pPr algn="r">
              <a:lnSpc>
                <a:spcPts val="1720"/>
              </a:lnSpc>
            </a:pPr>
            <a:r>
              <a:rPr lang="ru-RU" sz="1400" i="1" dirty="0">
                <a:solidFill>
                  <a:srgbClr val="002060"/>
                </a:solidFill>
                <a:latin typeface="Georgia" panose="02040502050405020303" pitchFamily="18" charset="0"/>
                <a:ea typeface="Times New Roman"/>
              </a:rPr>
              <a:t>воспитатель</a:t>
            </a:r>
          </a:p>
        </p:txBody>
      </p:sp>
    </p:spTree>
    <p:extLst>
      <p:ext uri="{BB962C8B-B14F-4D97-AF65-F5344CB8AC3E}">
        <p14:creationId xmlns:p14="http://schemas.microsoft.com/office/powerpoint/2010/main" val="286374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2307" y="335612"/>
            <a:ext cx="5657318" cy="467885"/>
          </a:xfrm>
          <a:prstGeom prst="rect">
            <a:avLst/>
          </a:prstGeom>
        </p:spPr>
        <p:txBody>
          <a:bodyPr wrap="none">
            <a:spAutoFit/>
          </a:bodyPr>
          <a:lstStyle/>
          <a:p>
            <a:pPr>
              <a:lnSpc>
                <a:spcPct val="107000"/>
              </a:lnSpc>
              <a:spcAft>
                <a:spcPts val="800"/>
              </a:spcAft>
            </a:pPr>
            <a:r>
              <a:rPr lang="ru-RU" sz="2400" b="1" i="1" dirty="0">
                <a:solidFill>
                  <a:srgbClr val="FF3300"/>
                </a:solidFill>
                <a:latin typeface="Georgia" panose="02040502050405020303" pitchFamily="18" charset="0"/>
                <a:ea typeface="Calibri" panose="020F0502020204030204" pitchFamily="34" charset="0"/>
                <a:cs typeface="Times New Roman" panose="02020603050405020304" pitchFamily="18" charset="0"/>
              </a:rPr>
              <a:t>Унылая пора! Очей очарованье! </a:t>
            </a:r>
            <a:endParaRPr lang="ru-RU" sz="2400"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348239" y="1073610"/>
            <a:ext cx="4306788" cy="2654573"/>
          </a:xfrm>
          <a:prstGeom prst="rect">
            <a:avLst/>
          </a:prstGeom>
        </p:spPr>
        <p:txBody>
          <a:bodyPr wrap="square">
            <a:spAutoFit/>
          </a:bodyPr>
          <a:lstStyle/>
          <a:p>
            <a:pPr>
              <a:lnSpc>
                <a:spcPct val="107000"/>
              </a:lnSpc>
              <a:spcAft>
                <a:spcPts val="800"/>
              </a:spcAft>
            </a:pPr>
            <a:r>
              <a:rPr lang="ru-RU" sz="1400" b="1" i="1" dirty="0">
                <a:solidFill>
                  <a:srgbClr val="990000"/>
                </a:solidFill>
                <a:latin typeface="Georgia" panose="02040502050405020303" pitchFamily="18" charset="0"/>
                <a:ea typeface="Calibri" panose="020F0502020204030204" pitchFamily="34" charset="0"/>
                <a:cs typeface="Times New Roman" panose="02020603050405020304" pitchFamily="18" charset="0"/>
              </a:rPr>
              <a:t>Унылая пора! Очей очарованье! </a:t>
            </a:r>
            <a:endParaRPr lang="ru-RU" sz="1400" b="1" dirty="0">
              <a:solidFill>
                <a:srgbClr val="99000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b="1" i="1" dirty="0">
                <a:solidFill>
                  <a:srgbClr val="990000"/>
                </a:solidFill>
                <a:latin typeface="Georgia" panose="02040502050405020303" pitchFamily="18" charset="0"/>
                <a:ea typeface="Calibri" panose="020F0502020204030204" pitchFamily="34" charset="0"/>
                <a:cs typeface="Times New Roman" panose="02020603050405020304" pitchFamily="18" charset="0"/>
              </a:rPr>
              <a:t>Приятна мне твоя прощальная краса — </a:t>
            </a:r>
            <a:endParaRPr lang="ru-RU" sz="1400" b="1" dirty="0">
              <a:solidFill>
                <a:srgbClr val="99000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b="1" i="1" dirty="0">
                <a:solidFill>
                  <a:srgbClr val="990000"/>
                </a:solidFill>
                <a:latin typeface="Georgia" panose="02040502050405020303" pitchFamily="18" charset="0"/>
                <a:ea typeface="Calibri" panose="020F0502020204030204" pitchFamily="34" charset="0"/>
                <a:cs typeface="Times New Roman" panose="02020603050405020304" pitchFamily="18" charset="0"/>
              </a:rPr>
              <a:t>Люблю я пышное природы увяданье, </a:t>
            </a:r>
            <a:endParaRPr lang="ru-RU" sz="1400" b="1" dirty="0">
              <a:solidFill>
                <a:srgbClr val="99000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b="1" i="1" dirty="0">
                <a:solidFill>
                  <a:srgbClr val="990000"/>
                </a:solidFill>
                <a:latin typeface="Georgia" panose="02040502050405020303" pitchFamily="18" charset="0"/>
                <a:ea typeface="Calibri" panose="020F0502020204030204" pitchFamily="34" charset="0"/>
                <a:cs typeface="Times New Roman" panose="02020603050405020304" pitchFamily="18" charset="0"/>
              </a:rPr>
              <a:t>В багрец и в золото одетые леса, </a:t>
            </a:r>
            <a:endParaRPr lang="ru-RU" sz="1400" b="1" dirty="0">
              <a:solidFill>
                <a:srgbClr val="99000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b="1" i="1" dirty="0">
                <a:solidFill>
                  <a:srgbClr val="990000"/>
                </a:solidFill>
                <a:latin typeface="Georgia" panose="02040502050405020303" pitchFamily="18" charset="0"/>
                <a:ea typeface="Calibri" panose="020F0502020204030204" pitchFamily="34" charset="0"/>
                <a:cs typeface="Times New Roman" panose="02020603050405020304" pitchFamily="18" charset="0"/>
              </a:rPr>
              <a:t>В их сенях ветра шум и свежее дыханье, </a:t>
            </a:r>
            <a:endParaRPr lang="ru-RU" sz="1400" b="1" dirty="0">
              <a:solidFill>
                <a:srgbClr val="99000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b="1" i="1" dirty="0">
                <a:solidFill>
                  <a:srgbClr val="990000"/>
                </a:solidFill>
                <a:latin typeface="Georgia" panose="02040502050405020303" pitchFamily="18" charset="0"/>
                <a:ea typeface="Calibri" panose="020F0502020204030204" pitchFamily="34" charset="0"/>
                <a:cs typeface="Times New Roman" panose="02020603050405020304" pitchFamily="18" charset="0"/>
              </a:rPr>
              <a:t>И мглой волнистою покрыты небеса, </a:t>
            </a:r>
            <a:endParaRPr lang="ru-RU" sz="1400" b="1" dirty="0">
              <a:solidFill>
                <a:srgbClr val="99000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b="1" i="1" dirty="0">
                <a:solidFill>
                  <a:srgbClr val="990000"/>
                </a:solidFill>
                <a:latin typeface="Georgia" panose="02040502050405020303" pitchFamily="18" charset="0"/>
                <a:ea typeface="Calibri" panose="020F0502020204030204" pitchFamily="34" charset="0"/>
                <a:cs typeface="Times New Roman" panose="02020603050405020304" pitchFamily="18" charset="0"/>
              </a:rPr>
              <a:t>И редкий солнца луч, и первые морозы, </a:t>
            </a:r>
            <a:endParaRPr lang="ru-RU" sz="1400" b="1" dirty="0">
              <a:solidFill>
                <a:srgbClr val="99000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b="1" i="1" dirty="0">
                <a:solidFill>
                  <a:srgbClr val="990000"/>
                </a:solidFill>
                <a:latin typeface="Georgia" panose="02040502050405020303" pitchFamily="18" charset="0"/>
                <a:ea typeface="Calibri" panose="020F0502020204030204" pitchFamily="34" charset="0"/>
                <a:cs typeface="Times New Roman" panose="02020603050405020304" pitchFamily="18" charset="0"/>
              </a:rPr>
              <a:t>И отдаленные седой зимы угрозы.</a:t>
            </a:r>
            <a:endParaRPr lang="ru-RU" sz="1400" b="1" dirty="0">
              <a:solidFill>
                <a:srgbClr val="990000"/>
              </a:solidFill>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4831335" y="919722"/>
            <a:ext cx="1478290" cy="307777"/>
          </a:xfrm>
          <a:prstGeom prst="rect">
            <a:avLst/>
          </a:prstGeom>
        </p:spPr>
        <p:txBody>
          <a:bodyPr wrap="none">
            <a:spAutoFit/>
          </a:bodyPr>
          <a:lstStyle/>
          <a:p>
            <a:r>
              <a:rPr lang="ru-RU" sz="1400" b="1" i="1" dirty="0">
                <a:solidFill>
                  <a:srgbClr val="C00000"/>
                </a:solidFill>
                <a:latin typeface="Georgia" panose="02040502050405020303" pitchFamily="18" charset="0"/>
                <a:ea typeface="Calibri" panose="020F0502020204030204" pitchFamily="34" charset="0"/>
                <a:cs typeface="Times New Roman" panose="02020603050405020304" pitchFamily="18" charset="0"/>
              </a:rPr>
              <a:t>А. С. Пушкин</a:t>
            </a:r>
            <a:endParaRPr lang="ru-RU" dirty="0"/>
          </a:p>
        </p:txBody>
      </p:sp>
      <p:pic>
        <p:nvPicPr>
          <p:cNvPr id="5" name="Рисунок 4" descr="C:\Users\Home\Desktop\В журнал осень 2020 г\Фото Осень\IMG-20201118-WA0014.jpg"/>
          <p:cNvPicPr/>
          <p:nvPr/>
        </p:nvPicPr>
        <p:blipFill rotWithShape="1">
          <a:blip r:embed="rId2">
            <a:extLst>
              <a:ext uri="{28A0092B-C50C-407E-A947-70E740481C1C}">
                <a14:useLocalDpi xmlns:a14="http://schemas.microsoft.com/office/drawing/2010/main" val="0"/>
              </a:ext>
            </a:extLst>
          </a:blip>
          <a:srcRect l="8339" t="9194"/>
          <a:stretch/>
        </p:blipFill>
        <p:spPr bwMode="auto">
          <a:xfrm>
            <a:off x="443061" y="6177294"/>
            <a:ext cx="4211966" cy="2723500"/>
          </a:xfrm>
          <a:prstGeom prst="rect">
            <a:avLst/>
          </a:prstGeom>
          <a:noFill/>
          <a:ln w="57150">
            <a:solidFill>
              <a:srgbClr val="FF6600"/>
            </a:solidFill>
          </a:ln>
          <a:extLst>
            <a:ext uri="{53640926-AAD7-44D8-BBD7-CCE9431645EC}">
              <a14:shadowObscured xmlns:a14="http://schemas.microsoft.com/office/drawing/2010/main"/>
            </a:ext>
          </a:extLst>
        </p:spPr>
      </p:pic>
      <p:pic>
        <p:nvPicPr>
          <p:cNvPr id="6" name="Рисунок 5" descr="C:\Users\Home\Desktop\В журнал осень 2020 г\Фото Осень\IMG-20201118-WA0012.jpg"/>
          <p:cNvPicPr/>
          <p:nvPr/>
        </p:nvPicPr>
        <p:blipFill rotWithShape="1">
          <a:blip r:embed="rId3">
            <a:extLst>
              <a:ext uri="{28A0092B-C50C-407E-A947-70E740481C1C}">
                <a14:useLocalDpi xmlns:a14="http://schemas.microsoft.com/office/drawing/2010/main" val="0"/>
              </a:ext>
            </a:extLst>
          </a:blip>
          <a:srcRect l="1415" t="7251" r="49736" b="12984"/>
          <a:stretch/>
        </p:blipFill>
        <p:spPr bwMode="auto">
          <a:xfrm>
            <a:off x="5015972" y="6500811"/>
            <a:ext cx="1471643" cy="2399983"/>
          </a:xfrm>
          <a:prstGeom prst="rect">
            <a:avLst/>
          </a:prstGeom>
          <a:noFill/>
          <a:ln w="57150">
            <a:solidFill>
              <a:srgbClr val="FF6600"/>
            </a:solidFill>
          </a:ln>
          <a:extLst>
            <a:ext uri="{53640926-AAD7-44D8-BBD7-CCE9431645EC}">
              <a14:shadowObscured xmlns:a14="http://schemas.microsoft.com/office/drawing/2010/main"/>
            </a:ext>
          </a:extLst>
        </p:spPr>
      </p:pic>
      <p:pic>
        <p:nvPicPr>
          <p:cNvPr id="7" name="Рисунок 6" descr="C:\Users\Home\Desktop\В журнал осень 2020 г\Фото Осень\IMG-20201118-WA0012.jpg"/>
          <p:cNvPicPr/>
          <p:nvPr/>
        </p:nvPicPr>
        <p:blipFill rotWithShape="1">
          <a:blip r:embed="rId3">
            <a:extLst>
              <a:ext uri="{28A0092B-C50C-407E-A947-70E740481C1C}">
                <a14:useLocalDpi xmlns:a14="http://schemas.microsoft.com/office/drawing/2010/main" val="0"/>
              </a:ext>
            </a:extLst>
          </a:blip>
          <a:srcRect l="57345" t="20532" b="23090"/>
          <a:stretch/>
        </p:blipFill>
        <p:spPr bwMode="auto">
          <a:xfrm>
            <a:off x="3211086" y="3998296"/>
            <a:ext cx="1443941" cy="1937237"/>
          </a:xfrm>
          <a:prstGeom prst="rect">
            <a:avLst/>
          </a:prstGeom>
          <a:noFill/>
          <a:ln w="57150">
            <a:solidFill>
              <a:srgbClr val="FF6600"/>
            </a:solidFill>
          </a:ln>
          <a:extLst>
            <a:ext uri="{53640926-AAD7-44D8-BBD7-CCE9431645EC}">
              <a14:shadowObscured xmlns:a14="http://schemas.microsoft.com/office/drawing/2010/main"/>
            </a:ext>
          </a:extLst>
        </p:spPr>
      </p:pic>
      <p:pic>
        <p:nvPicPr>
          <p:cNvPr id="8" name="Рисунок 7" descr="C:\Users\Home\Desktop\В журнал осень 2020 г\Фото Осень\IMG-20201118-WA0013.jpg"/>
          <p:cNvPicPr/>
          <p:nvPr/>
        </p:nvPicPr>
        <p:blipFill rotWithShape="1">
          <a:blip r:embed="rId4" cstate="print">
            <a:extLst>
              <a:ext uri="{28A0092B-C50C-407E-A947-70E740481C1C}">
                <a14:useLocalDpi xmlns:a14="http://schemas.microsoft.com/office/drawing/2010/main" val="0"/>
              </a:ext>
            </a:extLst>
          </a:blip>
          <a:srcRect l="12957" t="29257" r="12764"/>
          <a:stretch/>
        </p:blipFill>
        <p:spPr bwMode="auto">
          <a:xfrm>
            <a:off x="443062" y="3998296"/>
            <a:ext cx="2520280" cy="1937237"/>
          </a:xfrm>
          <a:prstGeom prst="rect">
            <a:avLst/>
          </a:prstGeom>
          <a:noFill/>
          <a:ln w="57150">
            <a:solidFill>
              <a:srgbClr val="FF6600"/>
            </a:solidFill>
          </a:ln>
          <a:extLst>
            <a:ext uri="{53640926-AAD7-44D8-BBD7-CCE9431645EC}">
              <a14:shadowObscured xmlns:a14="http://schemas.microsoft.com/office/drawing/2010/main"/>
            </a:ext>
          </a:extLst>
        </p:spPr>
      </p:pic>
      <p:pic>
        <p:nvPicPr>
          <p:cNvPr id="9" name="Рисунок 8"/>
          <p:cNvPicPr>
            <a:picLocks noChangeAspect="1"/>
          </p:cNvPicPr>
          <p:nvPr/>
        </p:nvPicPr>
        <p:blipFill rotWithShape="1">
          <a:blip r:embed="rId5" cstate="print">
            <a:extLst>
              <a:ext uri="{28A0092B-C50C-407E-A947-70E740481C1C}">
                <a14:useLocalDpi xmlns:a14="http://schemas.microsoft.com/office/drawing/2010/main" val="0"/>
              </a:ext>
            </a:extLst>
          </a:blip>
          <a:srcRect t="5903" r="16401" b="9838"/>
          <a:stretch/>
        </p:blipFill>
        <p:spPr>
          <a:xfrm>
            <a:off x="5049779" y="3974744"/>
            <a:ext cx="1409034" cy="2280143"/>
          </a:xfrm>
          <a:prstGeom prst="rect">
            <a:avLst/>
          </a:prstGeom>
          <a:ln w="57150">
            <a:solidFill>
              <a:srgbClr val="FF6600"/>
            </a:solidFill>
          </a:ln>
        </p:spPr>
      </p:pic>
      <p:pic>
        <p:nvPicPr>
          <p:cNvPr id="10" name="Рисунок 9"/>
          <p:cNvPicPr>
            <a:picLocks noChangeAspect="1"/>
          </p:cNvPicPr>
          <p:nvPr/>
        </p:nvPicPr>
        <p:blipFill rotWithShape="1">
          <a:blip r:embed="rId6" cstate="print">
            <a:extLst>
              <a:ext uri="{28A0092B-C50C-407E-A947-70E740481C1C}">
                <a14:useLocalDpi xmlns:a14="http://schemas.microsoft.com/office/drawing/2010/main" val="0"/>
              </a:ext>
            </a:extLst>
          </a:blip>
          <a:srcRect t="8136" r="15602" b="7589"/>
          <a:stretch/>
        </p:blipFill>
        <p:spPr>
          <a:xfrm>
            <a:off x="5029369" y="1581769"/>
            <a:ext cx="1444848" cy="2147051"/>
          </a:xfrm>
          <a:prstGeom prst="rect">
            <a:avLst/>
          </a:prstGeom>
          <a:ln w="57150">
            <a:solidFill>
              <a:srgbClr val="FF6600"/>
            </a:solidFill>
          </a:ln>
        </p:spPr>
      </p:pic>
    </p:spTree>
    <p:extLst>
      <p:ext uri="{BB962C8B-B14F-4D97-AF65-F5344CB8AC3E}">
        <p14:creationId xmlns:p14="http://schemas.microsoft.com/office/powerpoint/2010/main" val="2159345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76672" y="179512"/>
            <a:ext cx="6312947" cy="461665"/>
          </a:xfrm>
          <a:prstGeom prst="rect">
            <a:avLst/>
          </a:prstGeom>
        </p:spPr>
        <p:txBody>
          <a:bodyPr wrap="none">
            <a:spAutoFit/>
          </a:bodyPr>
          <a:lstStyle/>
          <a:p>
            <a:r>
              <a:rPr lang="ru-RU" sz="1400" b="1" dirty="0">
                <a:latin typeface="Times New Roman" panose="02020603050405020304" pitchFamily="18" charset="0"/>
                <a:ea typeface="Calibri" panose="020F0502020204030204" pitchFamily="34" charset="0"/>
                <a:cs typeface="Times New Roman" panose="02020603050405020304" pitchFamily="18" charset="0"/>
              </a:rPr>
              <a:t> </a:t>
            </a:r>
            <a:r>
              <a:rPr lang="ru-RU" sz="2400" b="1" i="1" dirty="0" smtClean="0">
                <a:solidFill>
                  <a:srgbClr val="00B050"/>
                </a:solidFill>
                <a:latin typeface="Georgia" panose="02040502050405020303" pitchFamily="18" charset="0"/>
                <a:ea typeface="Calibri" panose="020F0502020204030204" pitchFamily="34" charset="0"/>
                <a:cs typeface="Times New Roman" panose="02020603050405020304" pitchFamily="18" charset="0"/>
              </a:rPr>
              <a:t>«С</a:t>
            </a:r>
            <a:r>
              <a:rPr lang="ru-RU" sz="2400" b="1" i="1" dirty="0" smtClean="0">
                <a:solidFill>
                  <a:srgbClr val="009900"/>
                </a:solidFill>
                <a:latin typeface="Georgia" panose="02040502050405020303" pitchFamily="18" charset="0"/>
                <a:ea typeface="Calibri" panose="020F0502020204030204" pitchFamily="34" charset="0"/>
                <a:cs typeface="Times New Roman" panose="02020603050405020304" pitchFamily="18" charset="0"/>
              </a:rPr>
              <a:t>амые </a:t>
            </a:r>
            <a:r>
              <a:rPr lang="ru-RU" sz="2400" b="1" i="1" dirty="0">
                <a:solidFill>
                  <a:srgbClr val="009900"/>
                </a:solidFill>
                <a:latin typeface="Georgia" panose="02040502050405020303" pitchFamily="18" charset="0"/>
                <a:ea typeface="Calibri" panose="020F0502020204030204" pitchFamily="34" charset="0"/>
                <a:cs typeface="Times New Roman" panose="02020603050405020304" pitchFamily="18" charset="0"/>
              </a:rPr>
              <a:t>маленькие в детском </a:t>
            </a:r>
            <a:r>
              <a:rPr lang="ru-RU" sz="2400" b="1" i="1" dirty="0" smtClean="0">
                <a:solidFill>
                  <a:srgbClr val="009900"/>
                </a:solidFill>
                <a:latin typeface="Georgia" panose="02040502050405020303" pitchFamily="18" charset="0"/>
                <a:ea typeface="Calibri" panose="020F0502020204030204" pitchFamily="34" charset="0"/>
                <a:cs typeface="Times New Roman" panose="02020603050405020304" pitchFamily="18" charset="0"/>
              </a:rPr>
              <a:t>саду»</a:t>
            </a:r>
            <a:endParaRPr lang="ru-RU" sz="2400" i="1" dirty="0">
              <a:solidFill>
                <a:srgbClr val="009900"/>
              </a:solidFill>
              <a:latin typeface="Georgia" panose="02040502050405020303" pitchFamily="18" charset="0"/>
            </a:endParaRPr>
          </a:p>
        </p:txBody>
      </p:sp>
      <p:sp>
        <p:nvSpPr>
          <p:cNvPr id="9" name="Прямоугольник 8"/>
          <p:cNvSpPr/>
          <p:nvPr/>
        </p:nvSpPr>
        <p:spPr>
          <a:xfrm>
            <a:off x="470502" y="827584"/>
            <a:ext cx="6192688" cy="3183757"/>
          </a:xfrm>
          <a:prstGeom prst="rect">
            <a:avLst/>
          </a:prstGeom>
        </p:spPr>
        <p:txBody>
          <a:bodyPr wrap="square">
            <a:spAutoFit/>
          </a:bodyPr>
          <a:lstStyle/>
          <a:p>
            <a:pPr indent="450215" algn="just">
              <a:lnSpc>
                <a:spcPct val="115000"/>
              </a:lnSpc>
              <a:spcAft>
                <a:spcPts val="1000"/>
              </a:spcAft>
              <a:tabLst>
                <a:tab pos="4849495" algn="l"/>
              </a:tabLst>
            </a:pPr>
            <a:r>
              <a:rPr lang="ru-RU" sz="1600" i="1" dirty="0" smtClean="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Без </a:t>
            </a:r>
            <a:r>
              <a:rPr lang="ru-RU" sz="16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детского сада современным родителям трудно представить свою жизнь. В нашей группе «Буратино» безусловно, очень важно, в каких условиях малыши играют, занимаются, едят и спят, но еще важнее, и я думаю, с этим трудно поспорить, в какой атмосфере все это происходит, так сказать, каков психологический климат, в который попадает ребенок. Именно в детском саду ребенок приобретает важный опыт самостоятельности, учится заводить </a:t>
            </a:r>
            <a:r>
              <a:rPr lang="ru-RU" sz="1600" i="1" dirty="0" smtClean="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друзей, коммуникативные </a:t>
            </a:r>
            <a:r>
              <a:rPr lang="ru-RU" sz="16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навыки. Дети раннего </a:t>
            </a:r>
            <a:r>
              <a:rPr lang="ru-RU" sz="1600" i="1" dirty="0" smtClean="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возраста - </a:t>
            </a:r>
            <a:r>
              <a:rPr lang="ru-RU" sz="16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очаровательные. Они забавные, любопытные, </a:t>
            </a:r>
            <a:r>
              <a:rPr lang="ru-RU" sz="1600" i="1" dirty="0" smtClean="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искренние. </a:t>
            </a:r>
            <a:r>
              <a:rPr lang="ru-RU" sz="16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Наблюдать за ними – одно удовольствие. </a:t>
            </a:r>
            <a:endParaRPr lang="ru-RU" sz="1600" i="1" dirty="0" smtClean="0">
              <a:solidFill>
                <a:srgbClr val="002060"/>
              </a:solidFill>
              <a:latin typeface="Georgia" panose="02040502050405020303" pitchFamily="18" charset="0"/>
              <a:ea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8000" t="5201" b="5201"/>
          <a:stretch/>
        </p:blipFill>
        <p:spPr>
          <a:xfrm>
            <a:off x="450250" y="7180260"/>
            <a:ext cx="2105708" cy="1538071"/>
          </a:xfrm>
          <a:prstGeom prst="rect">
            <a:avLst/>
          </a:prstGeom>
          <a:ln w="57150">
            <a:solidFill>
              <a:srgbClr val="00B050"/>
            </a:solidFill>
          </a:ln>
        </p:spPr>
      </p:pic>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12201" t="8000" r="36350" b="1001"/>
          <a:stretch/>
        </p:blipFill>
        <p:spPr>
          <a:xfrm>
            <a:off x="450250" y="4261589"/>
            <a:ext cx="1872208" cy="2483541"/>
          </a:xfrm>
          <a:prstGeom prst="rect">
            <a:avLst/>
          </a:prstGeom>
          <a:ln w="57150">
            <a:solidFill>
              <a:srgbClr val="00B050"/>
            </a:solidFill>
          </a:ln>
        </p:spPr>
      </p:pic>
      <p:pic>
        <p:nvPicPr>
          <p:cNvPr id="12" name="Рисунок 11"/>
          <p:cNvPicPr>
            <a:picLocks noChangeAspect="1"/>
          </p:cNvPicPr>
          <p:nvPr/>
        </p:nvPicPr>
        <p:blipFill rotWithShape="1">
          <a:blip r:embed="rId4">
            <a:extLst>
              <a:ext uri="{28A0092B-C50C-407E-A947-70E740481C1C}">
                <a14:useLocalDpi xmlns:a14="http://schemas.microsoft.com/office/drawing/2010/main" val="0"/>
              </a:ext>
            </a:extLst>
          </a:blip>
          <a:srcRect l="5901" t="30400" r="13250" b="9401"/>
          <a:stretch/>
        </p:blipFill>
        <p:spPr>
          <a:xfrm>
            <a:off x="2708920" y="4313505"/>
            <a:ext cx="3878458" cy="2165892"/>
          </a:xfrm>
          <a:prstGeom prst="rect">
            <a:avLst/>
          </a:prstGeom>
          <a:ln w="57150">
            <a:solidFill>
              <a:srgbClr val="00B050"/>
            </a:solidFill>
          </a:ln>
        </p:spPr>
      </p:pic>
      <p:pic>
        <p:nvPicPr>
          <p:cNvPr id="13" name="Рисунок 12"/>
          <p:cNvPicPr>
            <a:picLocks noChangeAspect="1"/>
          </p:cNvPicPr>
          <p:nvPr/>
        </p:nvPicPr>
        <p:blipFill rotWithShape="1">
          <a:blip r:embed="rId5" cstate="print">
            <a:extLst>
              <a:ext uri="{28A0092B-C50C-407E-A947-70E740481C1C}">
                <a14:useLocalDpi xmlns:a14="http://schemas.microsoft.com/office/drawing/2010/main" val="0"/>
              </a:ext>
            </a:extLst>
          </a:blip>
          <a:srcRect t="38800" r="5900"/>
          <a:stretch/>
        </p:blipFill>
        <p:spPr>
          <a:xfrm>
            <a:off x="2799678" y="6781561"/>
            <a:ext cx="3863512" cy="1884547"/>
          </a:xfrm>
          <a:prstGeom prst="rect">
            <a:avLst/>
          </a:prstGeom>
          <a:ln w="57150">
            <a:solidFill>
              <a:srgbClr val="00B050"/>
            </a:solidFill>
          </a:ln>
        </p:spPr>
      </p:pic>
    </p:spTree>
    <p:extLst>
      <p:ext uri="{BB962C8B-B14F-4D97-AF65-F5344CB8AC3E}">
        <p14:creationId xmlns:p14="http://schemas.microsoft.com/office/powerpoint/2010/main" val="3135847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6672" y="323528"/>
            <a:ext cx="6120680" cy="3916585"/>
          </a:xfrm>
          <a:prstGeom prst="rect">
            <a:avLst/>
          </a:prstGeom>
        </p:spPr>
        <p:txBody>
          <a:bodyPr wrap="square">
            <a:spAutoFit/>
          </a:bodyPr>
          <a:lstStyle/>
          <a:p>
            <a:pPr lvl="0" indent="450215" algn="just">
              <a:lnSpc>
                <a:spcPct val="115000"/>
              </a:lnSpc>
              <a:spcAft>
                <a:spcPts val="1000"/>
              </a:spcAft>
              <a:tabLst>
                <a:tab pos="4849495" algn="l"/>
              </a:tabLst>
            </a:pP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Детский сад – новый период в жизни ребенка. Для него это, прежде всего, первый опыт коллективного общения. Большинство из них реагируют на детский сад плачем. Одни легко входят в группу, но плачут вечером дома, другие – соглашаются идти в детский сад с утра, а в период входа в группу начинают капризничать и плакать. Прошло не так много времени с момента первой встречи детей с правилами, режимом и многим другим …в стенах нашего детского сада. Мы воспитатели с радостью показываем новые игры, проводим совместные развлечения, приучаем детей к педагогическим мероприятиям и к утренней гимнастике. В процессе игры дети развивают свои способности, познают окружающий мир, учатся общаться.</a:t>
            </a:r>
          </a:p>
          <a:p>
            <a:pPr lvl="0" indent="450215" algn="just">
              <a:lnSpc>
                <a:spcPct val="115000"/>
              </a:lnSpc>
              <a:spcAft>
                <a:spcPts val="1000"/>
              </a:spcAft>
              <a:tabLst>
                <a:tab pos="4849495" algn="l"/>
              </a:tabLst>
            </a:pP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Приход ребенка в детский сад – это  важный этап в его жизни. Сколько интересного и нужного откроет ребенок в нем, сколько  трудностей преодолеет, радости </a:t>
            </a:r>
            <a:r>
              <a:rPr lang="ru-RU" sz="1400" i="1" dirty="0" smtClean="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испытает</a:t>
            </a: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 </a:t>
            </a:r>
            <a:endParaRPr lang="ru-RU" sz="1400" i="1" dirty="0" smtClean="0">
              <a:solidFill>
                <a:srgbClr val="002060"/>
              </a:solidFill>
              <a:latin typeface="Georgia" panose="02040502050405020303" pitchFamily="18" charset="0"/>
              <a:ea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2751" r="8000" b="12201"/>
          <a:stretch/>
        </p:blipFill>
        <p:spPr>
          <a:xfrm>
            <a:off x="563554" y="4396663"/>
            <a:ext cx="2903294" cy="2142111"/>
          </a:xfrm>
          <a:prstGeom prst="rect">
            <a:avLst/>
          </a:prstGeom>
          <a:ln w="57150">
            <a:solidFill>
              <a:srgbClr val="00B050"/>
            </a:solidFill>
          </a:ln>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5249" t="19599" r="12852" b="3401"/>
          <a:stretch/>
        </p:blipFill>
        <p:spPr>
          <a:xfrm>
            <a:off x="3691287" y="5796136"/>
            <a:ext cx="2898806" cy="2044030"/>
          </a:xfrm>
          <a:prstGeom prst="rect">
            <a:avLst/>
          </a:prstGeom>
          <a:ln w="57150">
            <a:solidFill>
              <a:srgbClr val="00B050"/>
            </a:solidFill>
          </a:ln>
        </p:spPr>
      </p:pic>
      <p:sp>
        <p:nvSpPr>
          <p:cNvPr id="5" name="Прямоугольник 4"/>
          <p:cNvSpPr/>
          <p:nvPr/>
        </p:nvSpPr>
        <p:spPr>
          <a:xfrm>
            <a:off x="4759006" y="8569595"/>
            <a:ext cx="1838346" cy="528350"/>
          </a:xfrm>
          <a:prstGeom prst="rect">
            <a:avLst/>
          </a:prstGeom>
        </p:spPr>
        <p:txBody>
          <a:bodyPr wrap="square">
            <a:spAutoFit/>
          </a:bodyPr>
          <a:lstStyle/>
          <a:p>
            <a:pPr algn="r">
              <a:lnSpc>
                <a:spcPts val="1720"/>
              </a:lnSpc>
            </a:pPr>
            <a:r>
              <a:rPr lang="ru-RU" sz="1400" i="1" dirty="0">
                <a:solidFill>
                  <a:srgbClr val="002060"/>
                </a:solidFill>
                <a:latin typeface="Georgia" panose="02040502050405020303" pitchFamily="18" charset="0"/>
                <a:ea typeface="Times New Roman"/>
              </a:rPr>
              <a:t>А</a:t>
            </a:r>
            <a:r>
              <a:rPr lang="ru-RU" sz="1400" i="1" dirty="0" smtClean="0">
                <a:solidFill>
                  <a:srgbClr val="002060"/>
                </a:solidFill>
                <a:latin typeface="Georgia" panose="02040502050405020303" pitchFamily="18" charset="0"/>
                <a:ea typeface="Times New Roman"/>
              </a:rPr>
              <a:t>. </a:t>
            </a:r>
            <a:r>
              <a:rPr lang="ru-RU" sz="1400" i="1" dirty="0">
                <a:solidFill>
                  <a:srgbClr val="002060"/>
                </a:solidFill>
                <a:latin typeface="Georgia" panose="02040502050405020303" pitchFamily="18" charset="0"/>
                <a:ea typeface="Times New Roman"/>
              </a:rPr>
              <a:t>Т</a:t>
            </a:r>
            <a:r>
              <a:rPr lang="ru-RU" sz="1400" i="1" dirty="0" smtClean="0">
                <a:solidFill>
                  <a:srgbClr val="002060"/>
                </a:solidFill>
                <a:latin typeface="Georgia" panose="02040502050405020303" pitchFamily="18" charset="0"/>
                <a:ea typeface="Times New Roman"/>
              </a:rPr>
              <a:t>. Файзуллина</a:t>
            </a:r>
            <a:endParaRPr lang="ru-RU" sz="1400" i="1" dirty="0">
              <a:solidFill>
                <a:srgbClr val="002060"/>
              </a:solidFill>
              <a:latin typeface="Georgia" panose="02040502050405020303" pitchFamily="18" charset="0"/>
              <a:ea typeface="Times New Roman"/>
            </a:endParaRPr>
          </a:p>
          <a:p>
            <a:pPr algn="r">
              <a:lnSpc>
                <a:spcPts val="1720"/>
              </a:lnSpc>
            </a:pPr>
            <a:r>
              <a:rPr lang="ru-RU" sz="1400" i="1" dirty="0">
                <a:solidFill>
                  <a:srgbClr val="002060"/>
                </a:solidFill>
                <a:latin typeface="Georgia" panose="02040502050405020303" pitchFamily="18" charset="0"/>
                <a:ea typeface="Times New Roman"/>
              </a:rPr>
              <a:t>воспитатель</a:t>
            </a:r>
          </a:p>
        </p:txBody>
      </p:sp>
      <p:sp>
        <p:nvSpPr>
          <p:cNvPr id="3" name="Прямоугольник 2"/>
          <p:cNvSpPr/>
          <p:nvPr/>
        </p:nvSpPr>
        <p:spPr>
          <a:xfrm>
            <a:off x="386829" y="7996716"/>
            <a:ext cx="6227872" cy="815223"/>
          </a:xfrm>
          <a:prstGeom prst="rect">
            <a:avLst/>
          </a:prstGeom>
        </p:spPr>
        <p:txBody>
          <a:bodyPr wrap="square">
            <a:spAutoFit/>
          </a:bodyPr>
          <a:lstStyle/>
          <a:p>
            <a:pPr lvl="0" indent="450215" algn="just">
              <a:lnSpc>
                <a:spcPct val="115000"/>
              </a:lnSpc>
              <a:spcAft>
                <a:spcPts val="1000"/>
              </a:spcAft>
              <a:tabLst>
                <a:tab pos="4849495" algn="l"/>
              </a:tabLst>
            </a:pP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Хочется пожелать нашим малышам удачи во всех их начинаниях! Мир детства –особый мир. Каждый ребенок –первооткрыватель.</a:t>
            </a:r>
          </a:p>
        </p:txBody>
      </p:sp>
      <p:pic>
        <p:nvPicPr>
          <p:cNvPr id="7" name="Рисунок 6" descr="C:\Users\Home\Pictures\7196.97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561127">
            <a:off x="4909870" y="4255779"/>
            <a:ext cx="1155065" cy="1114425"/>
          </a:xfrm>
          <a:prstGeom prst="rect">
            <a:avLst/>
          </a:prstGeom>
          <a:noFill/>
          <a:ln>
            <a:noFill/>
          </a:ln>
        </p:spPr>
      </p:pic>
      <p:pic>
        <p:nvPicPr>
          <p:cNvPr id="8" name="Рисунок 7" descr="C:\Users\Home\Pictures\7196.97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643548">
            <a:off x="1125826" y="6817499"/>
            <a:ext cx="1155065" cy="1114425"/>
          </a:xfrm>
          <a:prstGeom prst="rect">
            <a:avLst/>
          </a:prstGeom>
          <a:noFill/>
          <a:ln>
            <a:noFill/>
          </a:ln>
        </p:spPr>
      </p:pic>
    </p:spTree>
    <p:extLst>
      <p:ext uri="{BB962C8B-B14F-4D97-AF65-F5344CB8AC3E}">
        <p14:creationId xmlns:p14="http://schemas.microsoft.com/office/powerpoint/2010/main" val="1725016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4016" y="85173"/>
            <a:ext cx="5750550" cy="1200329"/>
          </a:xfrm>
          <a:prstGeom prst="rect">
            <a:avLst/>
          </a:prstGeom>
        </p:spPr>
        <p:txBody>
          <a:bodyPr wrap="square">
            <a:spAutoFit/>
          </a:bodyPr>
          <a:lstStyle/>
          <a:p>
            <a:pPr algn="ctr">
              <a:spcAft>
                <a:spcPts val="0"/>
              </a:spcAft>
            </a:pPr>
            <a:r>
              <a:rPr lang="ru-RU" sz="2400" i="1" dirty="0">
                <a:solidFill>
                  <a:srgbClr val="660033"/>
                </a:solidFill>
                <a:latin typeface="Georgia" panose="02040502050405020303" pitchFamily="18" charset="0"/>
                <a:ea typeface="Calibri" panose="020F0502020204030204" pitchFamily="34" charset="0"/>
                <a:cs typeface="Times New Roman" panose="02020603050405020304" pitchFamily="18" charset="0"/>
              </a:rPr>
              <a:t>Консультация для родителей</a:t>
            </a:r>
            <a:endParaRPr lang="ru-RU" sz="2400" i="1" dirty="0">
              <a:latin typeface="Georgia" panose="02040502050405020303" pitchFamily="18" charset="0"/>
              <a:ea typeface="Calibri" panose="020F0502020204030204" pitchFamily="34" charset="0"/>
              <a:cs typeface="Times New Roman" panose="02020603050405020304" pitchFamily="18" charset="0"/>
            </a:endParaRPr>
          </a:p>
          <a:p>
            <a:pPr algn="ctr">
              <a:spcAft>
                <a:spcPts val="0"/>
              </a:spcAft>
            </a:pPr>
            <a:r>
              <a:rPr lang="ru-RU" sz="2400" b="1" i="1" dirty="0">
                <a:solidFill>
                  <a:srgbClr val="660033"/>
                </a:solidFill>
                <a:latin typeface="Georgia" panose="02040502050405020303" pitchFamily="18" charset="0"/>
                <a:ea typeface="Calibri" panose="020F0502020204030204" pitchFamily="34" charset="0"/>
                <a:cs typeface="Times New Roman" panose="02020603050405020304" pitchFamily="18" charset="0"/>
              </a:rPr>
              <a:t> «Музыкальные инструменты </a:t>
            </a:r>
            <a:endParaRPr lang="ru-RU" sz="2400" dirty="0">
              <a:latin typeface="Georgia" panose="02040502050405020303" pitchFamily="18" charset="0"/>
              <a:ea typeface="Calibri" panose="020F0502020204030204" pitchFamily="34" charset="0"/>
              <a:cs typeface="Times New Roman" panose="02020603050405020304" pitchFamily="18" charset="0"/>
            </a:endParaRPr>
          </a:p>
          <a:p>
            <a:pPr algn="ctr">
              <a:spcAft>
                <a:spcPts val="0"/>
              </a:spcAft>
            </a:pPr>
            <a:r>
              <a:rPr lang="ru-RU" sz="2400" b="1" i="1" dirty="0">
                <a:solidFill>
                  <a:srgbClr val="660033"/>
                </a:solidFill>
                <a:latin typeface="Georgia" panose="02040502050405020303" pitchFamily="18" charset="0"/>
                <a:ea typeface="Calibri" panose="020F0502020204030204" pitchFamily="34" charset="0"/>
                <a:cs typeface="Times New Roman" panose="02020603050405020304" pitchFamily="18" charset="0"/>
              </a:rPr>
              <a:t>своими руками»</a:t>
            </a:r>
            <a:endParaRPr lang="ru-RU" sz="24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44016" y="1427048"/>
            <a:ext cx="6741368" cy="3108543"/>
          </a:xfrm>
          <a:prstGeom prst="rect">
            <a:avLst/>
          </a:prstGeom>
        </p:spPr>
        <p:txBody>
          <a:bodyPr wrap="square">
            <a:spAutoFit/>
          </a:bodyPr>
          <a:lstStyle/>
          <a:p>
            <a:pPr marL="540385" algn="just">
              <a:spcAft>
                <a:spcPts val="0"/>
              </a:spcAft>
            </a:pPr>
            <a:r>
              <a:rPr lang="ru-RU" sz="1400" i="1" dirty="0" smtClean="0">
                <a:solidFill>
                  <a:srgbClr val="1F497D"/>
                </a:solidFill>
                <a:latin typeface="Georgia" panose="02040502050405020303" pitchFamily="18" charset="0"/>
                <a:ea typeface="Calibri" panose="020F0502020204030204" pitchFamily="34" charset="0"/>
                <a:cs typeface="Times New Roman" panose="02020603050405020304" pitchFamily="18" charset="0"/>
              </a:rPr>
              <a:t>	Для </a:t>
            </a:r>
            <a:r>
              <a:rPr lang="ru-RU" sz="1400" i="1" dirty="0">
                <a:solidFill>
                  <a:srgbClr val="1F497D"/>
                </a:solidFill>
                <a:latin typeface="Georgia" panose="02040502050405020303" pitchFamily="18" charset="0"/>
                <a:ea typeface="Calibri" panose="020F0502020204030204" pitchFamily="34" charset="0"/>
                <a:cs typeface="Times New Roman" panose="02020603050405020304" pitchFamily="18" charset="0"/>
              </a:rPr>
              <a:t>гармоничного развития малышей в возрасте полутора-двух с половиной лет немаловажно слуховое восприятие и чувство ритма. Развивать и то и другое отлично помогают музыкальные инструменты. И еще лучше сделать эти чудо - инструменты своими руками и обязательно привлечь к этому процессу своего ребенка. Ведь совместный труд - облагораживает человека. И вы не представляете, как будет рад ваш ребенок тому, что вы уделили ему время, а</a:t>
            </a:r>
            <a:r>
              <a:rPr lang="ru-RU" sz="1400" i="1" dirty="0" smtClean="0">
                <a:solidFill>
                  <a:srgbClr val="1F497D"/>
                </a:solidFill>
                <a:latin typeface="Georgia" panose="02040502050405020303" pitchFamily="18" charset="0"/>
                <a:ea typeface="Calibri" panose="020F0502020204030204" pitchFamily="34" charset="0"/>
                <a:cs typeface="Times New Roman" panose="02020603050405020304" pitchFamily="18" charset="0"/>
              </a:rPr>
              <a:t> </a:t>
            </a:r>
            <a:r>
              <a:rPr lang="ru-RU" sz="1400" i="1" dirty="0">
                <a:solidFill>
                  <a:srgbClr val="1F497D"/>
                </a:solidFill>
                <a:latin typeface="Georgia" panose="02040502050405020303" pitchFamily="18" charset="0"/>
                <a:ea typeface="Calibri" panose="020F0502020204030204" pitchFamily="34" charset="0"/>
                <a:cs typeface="Times New Roman" panose="02020603050405020304" pitchFamily="18" charset="0"/>
              </a:rPr>
              <a:t>изготовленные вместе музыкальные «штучки» будут </a:t>
            </a:r>
            <a:r>
              <a:rPr lang="ru-RU" sz="1400" i="1" dirty="0" smtClean="0">
                <a:solidFill>
                  <a:srgbClr val="1F497D"/>
                </a:solidFill>
                <a:latin typeface="Georgia" panose="02040502050405020303" pitchFamily="18" charset="0"/>
                <a:ea typeface="Calibri" panose="020F0502020204030204" pitchFamily="34" charset="0"/>
                <a:cs typeface="Times New Roman" panose="02020603050405020304" pitchFamily="18" charset="0"/>
              </a:rPr>
              <a:t>издавать какие - </a:t>
            </a:r>
            <a:r>
              <a:rPr lang="ru-RU" sz="1400" i="1" dirty="0">
                <a:solidFill>
                  <a:srgbClr val="1F497D"/>
                </a:solidFill>
                <a:latin typeface="Georgia" panose="02040502050405020303" pitchFamily="18" charset="0"/>
                <a:ea typeface="Calibri" panose="020F0502020204030204" pitchFamily="34" charset="0"/>
                <a:cs typeface="Times New Roman" panose="02020603050405020304" pitchFamily="18" charset="0"/>
              </a:rPr>
              <a:t>либо звуки. Возможно ваше первое приобщение ребенка к музыке, таким образом, </a:t>
            </a:r>
            <a:r>
              <a:rPr lang="ru-RU" sz="1400" i="1" dirty="0" smtClean="0">
                <a:solidFill>
                  <a:srgbClr val="1F497D"/>
                </a:solidFill>
                <a:latin typeface="Georgia" panose="02040502050405020303" pitchFamily="18" charset="0"/>
                <a:ea typeface="Calibri" panose="020F0502020204030204" pitchFamily="34" charset="0"/>
                <a:cs typeface="Times New Roman" panose="02020603050405020304" pitchFamily="18" charset="0"/>
              </a:rPr>
              <a:t>принесет </a:t>
            </a:r>
            <a:r>
              <a:rPr lang="ru-RU" sz="1400" i="1" dirty="0">
                <a:solidFill>
                  <a:srgbClr val="1F497D"/>
                </a:solidFill>
                <a:latin typeface="Georgia" panose="02040502050405020303" pitchFamily="18" charset="0"/>
                <a:ea typeface="Calibri" panose="020F0502020204030204" pitchFamily="34" charset="0"/>
                <a:cs typeface="Times New Roman" panose="02020603050405020304" pitchFamily="18" charset="0"/>
              </a:rPr>
              <a:t>рано или поздно свои плоды. И ребенок будет благодарен вам долгое время. Какие же инструменты можно изготовить своими руками, и из какого бросового материала, чтобы они имели яркий  и эстетичный вид? Я хочу представить вашему вниманию несколько вариантов: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descr="Фото-0007.jpg"/>
          <p:cNvPicPr/>
          <p:nvPr/>
        </p:nvPicPr>
        <p:blipFill rotWithShape="1">
          <a:blip r:embed="rId2" cstate="print">
            <a:extLst>
              <a:ext uri="{28A0092B-C50C-407E-A947-70E740481C1C}">
                <a14:useLocalDpi xmlns:a14="http://schemas.microsoft.com/office/drawing/2010/main" val="0"/>
              </a:ext>
            </a:extLst>
          </a:blip>
          <a:srcRect l="16012" t="10991" r="18440" b="14892"/>
          <a:stretch/>
        </p:blipFill>
        <p:spPr bwMode="auto">
          <a:xfrm>
            <a:off x="4581128" y="4677137"/>
            <a:ext cx="1974631" cy="1492502"/>
          </a:xfrm>
          <a:prstGeom prst="rect">
            <a:avLst/>
          </a:prstGeom>
          <a:noFill/>
          <a:ln w="9525">
            <a:noFill/>
            <a:miter lim="800000"/>
            <a:headEnd/>
            <a:tailEnd/>
          </a:ln>
        </p:spPr>
      </p:pic>
      <p:sp>
        <p:nvSpPr>
          <p:cNvPr id="8"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3"/>
          <p:cNvSpPr>
            <a:spLocks noChangeArrowheads="1"/>
          </p:cNvSpPr>
          <p:nvPr/>
        </p:nvSpPr>
        <p:spPr bwMode="auto">
          <a:xfrm>
            <a:off x="418873" y="4591344"/>
            <a:ext cx="4464496"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1. Музыкальный браслет. </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Это когда много мелких по размеру</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пуговиц нашиваются к ажурной резинке.</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(Пуговицы нашли в квартире</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И к резиночке пришили.</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Удивить хотим мы вас,</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И сыграем вам сейчас!)</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0" name="Прямоугольник 9"/>
          <p:cNvSpPr/>
          <p:nvPr/>
        </p:nvSpPr>
        <p:spPr>
          <a:xfrm>
            <a:off x="-144016" y="6444208"/>
            <a:ext cx="4673932" cy="2246769"/>
          </a:xfrm>
          <a:prstGeom prst="rect">
            <a:avLst/>
          </a:prstGeom>
        </p:spPr>
        <p:txBody>
          <a:bodyPr wrap="square">
            <a:spAutoFit/>
          </a:bodyPr>
          <a:lstStyle/>
          <a:p>
            <a:pPr marL="540385">
              <a:spcAft>
                <a:spcPts val="0"/>
              </a:spcAft>
            </a:pPr>
            <a:r>
              <a:rPr lang="ru-RU" sz="1400" b="1" i="1" dirty="0">
                <a:solidFill>
                  <a:srgbClr val="1F497D"/>
                </a:solidFill>
                <a:latin typeface="Georgia" panose="02040502050405020303" pitchFamily="18" charset="0"/>
                <a:ea typeface="Calibri" panose="020F0502020204030204" pitchFamily="34" charset="0"/>
                <a:cs typeface="Times New Roman" panose="02020603050405020304" pitchFamily="18" charset="0"/>
              </a:rPr>
              <a:t>2. Погремушки из пластиковой бутылки малого и больших размеров.</a:t>
            </a:r>
            <a:r>
              <a:rPr lang="ru-RU" sz="1400" dirty="0">
                <a:solidFill>
                  <a:srgbClr val="1F497D"/>
                </a:solidFill>
                <a:latin typeface="Georgia" panose="02040502050405020303"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540385">
              <a:spcAft>
                <a:spcPts val="0"/>
              </a:spcAft>
            </a:pPr>
            <a:r>
              <a:rPr lang="ru-RU" sz="1400" i="1" dirty="0">
                <a:solidFill>
                  <a:srgbClr val="1F497D"/>
                </a:solidFill>
                <a:latin typeface="Georgia" panose="02040502050405020303" pitchFamily="18" charset="0"/>
                <a:ea typeface="Calibri" panose="020F0502020204030204" pitchFamily="34" charset="0"/>
                <a:cs typeface="Times New Roman" panose="02020603050405020304" pitchFamily="18" charset="0"/>
              </a:rPr>
              <a:t>Срезается дно бутылок, и соединяются две полученные половинки между собой, предварительно внутренность заполнить разноцветным бисером. Внешне украсить узорами из самоклеящейся цветной </a:t>
            </a:r>
            <a:r>
              <a:rPr lang="ru-RU" sz="1400" i="1" dirty="0" smtClean="0">
                <a:solidFill>
                  <a:srgbClr val="1F497D"/>
                </a:solidFill>
                <a:latin typeface="Georgia" panose="02040502050405020303" pitchFamily="18" charset="0"/>
                <a:ea typeface="Calibri" panose="020F0502020204030204" pitchFamily="34" charset="0"/>
                <a:cs typeface="Times New Roman" panose="02020603050405020304" pitchFamily="18" charset="0"/>
              </a:rPr>
              <a:t>бумаги.</a:t>
            </a:r>
            <a:r>
              <a:rPr lang="ru-RU" sz="1400" dirty="0" smtClean="0">
                <a:solidFill>
                  <a:srgbClr val="1F497D"/>
                </a:solidFill>
                <a:latin typeface="Georgia" panose="02040502050405020303"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540385">
              <a:spcAft>
                <a:spcPts val="0"/>
              </a:spcAft>
            </a:pPr>
            <a:r>
              <a:rPr lang="ru-RU" sz="1400" dirty="0" smtClean="0">
                <a:solidFill>
                  <a:srgbClr val="1F497D"/>
                </a:solidFill>
                <a:latin typeface="Georgia" panose="02040502050405020303" pitchFamily="18" charset="0"/>
                <a:ea typeface="Calibri" panose="020F0502020204030204" pitchFamily="34" charset="0"/>
                <a:cs typeface="Times New Roman" panose="02020603050405020304" pitchFamily="18" charset="0"/>
              </a:rPr>
              <a:t>(Из </a:t>
            </a:r>
            <a:r>
              <a:rPr lang="ru-RU" sz="1400" dirty="0">
                <a:solidFill>
                  <a:srgbClr val="1F497D"/>
                </a:solidFill>
                <a:latin typeface="Georgia" panose="02040502050405020303" pitchFamily="18" charset="0"/>
                <a:ea typeface="Calibri" panose="020F0502020204030204" pitchFamily="34" charset="0"/>
                <a:cs typeface="Times New Roman" panose="02020603050405020304" pitchFamily="18" charset="0"/>
              </a:rPr>
              <a:t>бутылок сок допили, в погремушку превратили.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400" dirty="0">
                <a:solidFill>
                  <a:srgbClr val="1F497D"/>
                </a:solidFill>
                <a:latin typeface="Georgia" panose="02040502050405020303" pitchFamily="18" charset="0"/>
                <a:ea typeface="Calibri" panose="020F0502020204030204" pitchFamily="34" charset="0"/>
                <a:cs typeface="Times New Roman" panose="02020603050405020304" pitchFamily="18" charset="0"/>
              </a:rPr>
              <a:t>             Удивить хотим мы вас, и сыграем вам сейчас</a:t>
            </a:r>
            <a:r>
              <a:rPr lang="ru-RU" sz="1400" dirty="0" smtClean="0">
                <a:solidFill>
                  <a:srgbClr val="1F497D"/>
                </a:solidFill>
                <a:latin typeface="Georgia" panose="02040502050405020303" pitchFamily="18"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Рисунок 11" descr="Фото-0006.jpg"/>
          <p:cNvPicPr/>
          <p:nvPr/>
        </p:nvPicPr>
        <p:blipFill rotWithShape="1">
          <a:blip r:embed="rId3">
            <a:extLst>
              <a:ext uri="{28A0092B-C50C-407E-A947-70E740481C1C}">
                <a14:useLocalDpi xmlns:a14="http://schemas.microsoft.com/office/drawing/2010/main" val="0"/>
              </a:ext>
            </a:extLst>
          </a:blip>
          <a:srcRect l="17086" t="-6411" r="17672" b="6411"/>
          <a:stretch/>
        </p:blipFill>
        <p:spPr bwMode="auto">
          <a:xfrm>
            <a:off x="4529916" y="6876256"/>
            <a:ext cx="2067436" cy="1440160"/>
          </a:xfrm>
          <a:prstGeom prst="rect">
            <a:avLst/>
          </a:prstGeom>
          <a:noFill/>
          <a:ln w="9525">
            <a:noFill/>
            <a:miter lim="800000"/>
            <a:headEnd/>
            <a:tailEnd/>
          </a:ln>
        </p:spPr>
      </p:pic>
      <p:pic>
        <p:nvPicPr>
          <p:cNvPr id="13" name="Рисунок 12" descr="C:\Users\Home\Pictures\7196.97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561127">
            <a:off x="5646087" y="188766"/>
            <a:ext cx="1155065" cy="1114425"/>
          </a:xfrm>
          <a:prstGeom prst="rect">
            <a:avLst/>
          </a:prstGeom>
          <a:noFill/>
          <a:ln>
            <a:noFill/>
          </a:ln>
        </p:spPr>
      </p:pic>
    </p:spTree>
    <p:extLst>
      <p:ext uri="{BB962C8B-B14F-4D97-AF65-F5344CB8AC3E}">
        <p14:creationId xmlns:p14="http://schemas.microsoft.com/office/powerpoint/2010/main" val="70855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073" name="Рисунок 1" descr="Фото-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7599" y="731835"/>
            <a:ext cx="2338089" cy="17760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76672" y="228600"/>
            <a:ext cx="367240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3. Цветные трещотки</a:t>
            </a: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a:t>
            </a: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Собираются разноцветные колпачки </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от отслуживших фломастеров, </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приклеиваются на жесткий картонный </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лист  размером 6*20 см клеем Титан. </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Звук извлекается при помощи еще одного </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колпачка, проведя им  сверху вниз по </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приклеенной в ряд дорожке из колпачков.</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Все фломастеры отсохли,</a:t>
            </a:r>
            <a:r>
              <a:rPr kumimoji="0" lang="ru-RU" altLang="ru-RU" sz="14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Крышки склеили дорожкой.</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Удивить хотим мы вас,</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И сыграем вам сейчас!</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468451" y="3316944"/>
            <a:ext cx="256677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b="1" i="1" dirty="0">
                <a:solidFill>
                  <a:srgbClr val="1F497D"/>
                </a:solidFill>
                <a:latin typeface="Georgia" panose="02040502050405020303" pitchFamily="18" charset="0"/>
                <a:ea typeface="Calibri" panose="020F0502020204030204" pitchFamily="34" charset="0"/>
                <a:cs typeface="Times New Roman" panose="02020603050405020304" pitchFamily="18" charset="0"/>
              </a:rPr>
              <a:t>4</a:t>
            </a:r>
            <a:r>
              <a:rPr kumimoji="0" lang="ru-RU" altLang="ru-RU" sz="1400" b="1"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Музыкальные ключи. </a:t>
            </a:r>
            <a:endParaRPr kumimoji="0" lang="ru-RU" altLang="ru-RU" sz="400" b="0" i="0" u="none" strike="noStrike" cap="none" normalizeH="0" baseline="0" dirty="0" smtClean="0">
              <a:ln>
                <a:noFill/>
              </a:ln>
              <a:solidFill>
                <a:schemeClr val="tx1"/>
              </a:solidFill>
              <a:effectLst/>
            </a:endParaRPr>
          </a:p>
        </p:txBody>
      </p:sp>
      <p:pic>
        <p:nvPicPr>
          <p:cNvPr id="3076" name="Рисунок 3" descr="Фото-0004.jpg"/>
          <p:cNvPicPr>
            <a:picLocks noChangeAspect="1" noChangeArrowheads="1"/>
          </p:cNvPicPr>
          <p:nvPr/>
        </p:nvPicPr>
        <p:blipFill rotWithShape="1">
          <a:blip r:embed="rId3">
            <a:extLst>
              <a:ext uri="{28A0092B-C50C-407E-A947-70E740481C1C}">
                <a14:useLocalDpi xmlns:a14="http://schemas.microsoft.com/office/drawing/2010/main" val="0"/>
              </a:ext>
            </a:extLst>
          </a:blip>
          <a:srcRect l="4891" r="11971"/>
          <a:stretch/>
        </p:blipFill>
        <p:spPr bwMode="auto">
          <a:xfrm>
            <a:off x="476672" y="3692141"/>
            <a:ext cx="3006652" cy="22322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3751451" y="3004528"/>
            <a:ext cx="321297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40125" algn="l"/>
              </a:tabLst>
              <a:defRPr>
                <a:solidFill>
                  <a:schemeClr val="tx1"/>
                </a:solidFill>
                <a:latin typeface="Arial" panose="020B0604020202020204" pitchFamily="34" charset="0"/>
              </a:defRPr>
            </a:lvl1pPr>
            <a:lvl2pPr eaLnBrk="0" fontAlgn="base" hangingPunct="0">
              <a:spcBef>
                <a:spcPct val="0"/>
              </a:spcBef>
              <a:spcAft>
                <a:spcPct val="0"/>
              </a:spcAft>
              <a:tabLst>
                <a:tab pos="3540125" algn="l"/>
              </a:tabLst>
              <a:defRPr>
                <a:solidFill>
                  <a:schemeClr val="tx1"/>
                </a:solidFill>
                <a:latin typeface="Arial" panose="020B0604020202020204" pitchFamily="34" charset="0"/>
              </a:defRPr>
            </a:lvl2pPr>
            <a:lvl3pPr eaLnBrk="0" fontAlgn="base" hangingPunct="0">
              <a:spcBef>
                <a:spcPct val="0"/>
              </a:spcBef>
              <a:spcAft>
                <a:spcPct val="0"/>
              </a:spcAft>
              <a:tabLst>
                <a:tab pos="3540125" algn="l"/>
              </a:tabLst>
              <a:defRPr>
                <a:solidFill>
                  <a:schemeClr val="tx1"/>
                </a:solidFill>
                <a:latin typeface="Arial" panose="020B0604020202020204" pitchFamily="34" charset="0"/>
              </a:defRPr>
            </a:lvl3pPr>
            <a:lvl4pPr eaLnBrk="0" fontAlgn="base" hangingPunct="0">
              <a:spcBef>
                <a:spcPct val="0"/>
              </a:spcBef>
              <a:spcAft>
                <a:spcPct val="0"/>
              </a:spcAft>
              <a:tabLst>
                <a:tab pos="3540125" algn="l"/>
              </a:tabLst>
              <a:defRPr>
                <a:solidFill>
                  <a:schemeClr val="tx1"/>
                </a:solidFill>
                <a:latin typeface="Arial" panose="020B0604020202020204" pitchFamily="34" charset="0"/>
              </a:defRPr>
            </a:lvl4pPr>
            <a:lvl5pPr eaLnBrk="0" fontAlgn="base" hangingPunct="0">
              <a:spcBef>
                <a:spcPct val="0"/>
              </a:spcBef>
              <a:spcAft>
                <a:spcPct val="0"/>
              </a:spcAft>
              <a:tabLst>
                <a:tab pos="3540125" algn="l"/>
              </a:tabLst>
              <a:defRPr>
                <a:solidFill>
                  <a:schemeClr val="tx1"/>
                </a:solidFill>
                <a:latin typeface="Arial" panose="020B0604020202020204" pitchFamily="34" charset="0"/>
              </a:defRPr>
            </a:lvl5pPr>
            <a:lvl6pPr eaLnBrk="0" fontAlgn="base" hangingPunct="0">
              <a:spcBef>
                <a:spcPct val="0"/>
              </a:spcBef>
              <a:spcAft>
                <a:spcPct val="0"/>
              </a:spcAft>
              <a:tabLst>
                <a:tab pos="3540125" algn="l"/>
              </a:tabLst>
              <a:defRPr>
                <a:solidFill>
                  <a:schemeClr val="tx1"/>
                </a:solidFill>
                <a:latin typeface="Arial" panose="020B0604020202020204" pitchFamily="34" charset="0"/>
              </a:defRPr>
            </a:lvl6pPr>
            <a:lvl7pPr eaLnBrk="0" fontAlgn="base" hangingPunct="0">
              <a:spcBef>
                <a:spcPct val="0"/>
              </a:spcBef>
              <a:spcAft>
                <a:spcPct val="0"/>
              </a:spcAft>
              <a:tabLst>
                <a:tab pos="3540125" algn="l"/>
              </a:tabLst>
              <a:defRPr>
                <a:solidFill>
                  <a:schemeClr val="tx1"/>
                </a:solidFill>
                <a:latin typeface="Arial" panose="020B0604020202020204" pitchFamily="34" charset="0"/>
              </a:defRPr>
            </a:lvl7pPr>
            <a:lvl8pPr eaLnBrk="0" fontAlgn="base" hangingPunct="0">
              <a:spcBef>
                <a:spcPct val="0"/>
              </a:spcBef>
              <a:spcAft>
                <a:spcPct val="0"/>
              </a:spcAft>
              <a:tabLst>
                <a:tab pos="3540125" algn="l"/>
              </a:tabLst>
              <a:defRPr>
                <a:solidFill>
                  <a:schemeClr val="tx1"/>
                </a:solidFill>
                <a:latin typeface="Arial" panose="020B0604020202020204" pitchFamily="34" charset="0"/>
              </a:defRPr>
            </a:lvl8pPr>
            <a:lvl9pPr eaLnBrk="0" fontAlgn="base" hangingPunct="0">
              <a:spcBef>
                <a:spcPct val="0"/>
              </a:spcBef>
              <a:spcAft>
                <a:spcPct val="0"/>
              </a:spcAft>
              <a:tabLst>
                <a:tab pos="35401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40125" algn="l"/>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Собрать, примерно 5-6 штук    </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40125" algn="l"/>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плоских  ключей от дверного замка. </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40125" algn="l"/>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Собрать их вместе в кольцо, и вдеть в приготовленное отверстие деревянного</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40125" algn="l"/>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брусочка, размером 1*10 см.</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40125" algn="l"/>
              </a:tabLst>
            </a:pP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Мы ключи нашли в квартире </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40125" algn="l"/>
              </a:tabLst>
            </a:pP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и к брелочку прицепили.                                                                                                                                                                                         Удивить хотим мы вас </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40125" algn="l"/>
              </a:tabLst>
            </a:pP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И сыграем вам сейчас!</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40125" algn="l"/>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8"/>
          <p:cNvSpPr>
            <a:spLocks noChangeArrowheads="1"/>
          </p:cNvSpPr>
          <p:nvPr/>
        </p:nvSpPr>
        <p:spPr bwMode="auto">
          <a:xfrm>
            <a:off x="-226470" y="6776134"/>
            <a:ext cx="6021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3079" name="Рисунок 2" descr="Фото-0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9080" y="6002227"/>
            <a:ext cx="2462525" cy="21161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a:spLocks noChangeArrowheads="1"/>
          </p:cNvSpPr>
          <p:nvPr/>
        </p:nvSpPr>
        <p:spPr bwMode="auto">
          <a:xfrm>
            <a:off x="400976" y="6002227"/>
            <a:ext cx="369178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b="1" i="1" dirty="0">
                <a:solidFill>
                  <a:srgbClr val="1F497D"/>
                </a:solidFill>
                <a:latin typeface="Georgia" panose="02040502050405020303" pitchFamily="18" charset="0"/>
                <a:ea typeface="Calibri" panose="020F0502020204030204" pitchFamily="34" charset="0"/>
                <a:cs typeface="Times New Roman" panose="02020603050405020304" pitchFamily="18" charset="0"/>
              </a:rPr>
              <a:t>5</a:t>
            </a:r>
            <a:r>
              <a:rPr kumimoji="0" lang="ru-RU" altLang="ru-RU" sz="1400" b="1"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Колотушки.</a:t>
            </a: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Изготавливаются, склеив клеем Титан</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две </a:t>
            </a:r>
            <a:r>
              <a:rPr kumimoji="0" lang="ru-RU" altLang="ru-RU" sz="1400" b="0" i="1" u="none" strike="noStrike" cap="none" normalizeH="0" baseline="0" dirty="0" err="1"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посудки</a:t>
            </a: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от йогурта, предварительно </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положить внутрь один орех фундука.</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Внешне также оформить узорами </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из самоклеящейся  цветной бумагой.</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Йогурт - вкусненькая штучка,</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Из </a:t>
            </a:r>
            <a:r>
              <a:rPr kumimoji="0" lang="ru-RU" altLang="ru-RU" sz="1400" b="0" i="0" u="none" strike="noStrike" cap="none" normalizeH="0" baseline="0" dirty="0" err="1"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посудки</a:t>
            </a: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 колотушка.</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Удивить хотим мы вас,</a:t>
            </a:r>
            <a:endParaRPr kumimoji="0" lang="ru-RU" altLang="ru-RU"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   И сыграем вам сейчас!</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 name="Прямоугольник 7"/>
          <p:cNvSpPr/>
          <p:nvPr/>
        </p:nvSpPr>
        <p:spPr>
          <a:xfrm>
            <a:off x="-97123" y="8510077"/>
            <a:ext cx="5326324" cy="523220"/>
          </a:xfrm>
          <a:prstGeom prst="rect">
            <a:avLst/>
          </a:prstGeom>
        </p:spPr>
        <p:txBody>
          <a:bodyPr wrap="square">
            <a:spAutoFit/>
          </a:bodyPr>
          <a:lstStyle/>
          <a:p>
            <a:pPr marL="540385" marR="359410">
              <a:spcAft>
                <a:spcPts val="0"/>
              </a:spcAft>
            </a:pPr>
            <a:r>
              <a:rPr lang="ru-RU" sz="1400" dirty="0">
                <a:solidFill>
                  <a:srgbClr val="1F497D"/>
                </a:solidFill>
                <a:latin typeface="Georgia" panose="02040502050405020303" pitchFamily="18" charset="0"/>
                <a:ea typeface="Calibri" panose="020F0502020204030204" pitchFamily="34" charset="0"/>
                <a:cs typeface="Times New Roman" panose="02020603050405020304" pitchFamily="18" charset="0"/>
              </a:rPr>
              <a:t>В заключение своей консультации хочу пожелать вам  и вашим детям творческих успехов!</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4476797" y="8328309"/>
            <a:ext cx="2381203" cy="738664"/>
          </a:xfrm>
          <a:prstGeom prst="rect">
            <a:avLst/>
          </a:prstGeom>
        </p:spPr>
        <p:txBody>
          <a:bodyPr wrap="square">
            <a:spAutoFit/>
          </a:bodyPr>
          <a:lstStyle/>
          <a:p>
            <a:pPr marL="540385" marR="359410" algn="r">
              <a:spcAft>
                <a:spcPts val="0"/>
              </a:spcAft>
            </a:pPr>
            <a:r>
              <a:rPr lang="ru-RU" sz="1400" dirty="0" smtClean="0">
                <a:solidFill>
                  <a:srgbClr val="1F497D"/>
                </a:solidFill>
                <a:latin typeface="Georgia" panose="02040502050405020303" pitchFamily="18" charset="0"/>
                <a:ea typeface="Calibri" panose="020F0502020204030204" pitchFamily="34" charset="0"/>
                <a:cs typeface="Times New Roman" panose="02020603050405020304" pitchFamily="18" charset="0"/>
              </a:rPr>
              <a:t>Л</a:t>
            </a:r>
            <a:r>
              <a:rPr lang="ru-RU" sz="1400" dirty="0">
                <a:solidFill>
                  <a:srgbClr val="1F497D"/>
                </a:solidFill>
                <a:latin typeface="Georgia" panose="02040502050405020303" pitchFamily="18" charset="0"/>
                <a:ea typeface="Calibri" panose="020F0502020204030204" pitchFamily="34" charset="0"/>
                <a:cs typeface="Times New Roman" panose="02020603050405020304" pitchFamily="18" charset="0"/>
              </a:rPr>
              <a:t>. В. Бобкова </a:t>
            </a:r>
            <a:endParaRPr lang="ru-RU" sz="1400" dirty="0" smtClean="0">
              <a:solidFill>
                <a:srgbClr val="1F497D"/>
              </a:solidFill>
              <a:latin typeface="Georgia" panose="02040502050405020303" pitchFamily="18" charset="0"/>
              <a:ea typeface="Calibri" panose="020F0502020204030204" pitchFamily="34" charset="0"/>
              <a:cs typeface="Times New Roman" panose="02020603050405020304" pitchFamily="18" charset="0"/>
            </a:endParaRPr>
          </a:p>
          <a:p>
            <a:pPr marL="540385" marR="359410" algn="ctr">
              <a:spcAft>
                <a:spcPts val="0"/>
              </a:spcAft>
            </a:pPr>
            <a:r>
              <a:rPr lang="ru-RU" sz="1400" dirty="0" smtClean="0">
                <a:solidFill>
                  <a:srgbClr val="1F497D"/>
                </a:solidFill>
                <a:effectLst/>
                <a:latin typeface="Georgia" panose="02040502050405020303" pitchFamily="18" charset="0"/>
                <a:ea typeface="Calibri" panose="020F0502020204030204" pitchFamily="34" charset="0"/>
                <a:cs typeface="Times New Roman" panose="02020603050405020304" pitchFamily="18" charset="0"/>
              </a:rPr>
              <a:t>Музыкальный руководитель</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3719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7999" cy="9144000"/>
          </a:xfrm>
          <a:prstGeom prst="rect">
            <a:avLst/>
          </a:prstGeom>
        </p:spPr>
      </p:pic>
      <p:sp>
        <p:nvSpPr>
          <p:cNvPr id="8" name="Прямоугольник 7"/>
          <p:cNvSpPr/>
          <p:nvPr/>
        </p:nvSpPr>
        <p:spPr>
          <a:xfrm>
            <a:off x="1534127" y="1259632"/>
            <a:ext cx="3429000" cy="4832092"/>
          </a:xfrm>
          <a:prstGeom prst="rect">
            <a:avLst/>
          </a:prstGeom>
        </p:spPr>
        <p:txBody>
          <a:bodyPr>
            <a:spAutoFit/>
          </a:bodyPr>
          <a:lstStyle/>
          <a:p>
            <a:pPr lvl="0" algn="ctr"/>
            <a:r>
              <a:rPr lang="ru-RU" sz="1400" i="1" dirty="0">
                <a:solidFill>
                  <a:prstClr val="black"/>
                </a:solidFill>
                <a:latin typeface="Times New Roman"/>
                <a:ea typeface="Calibri"/>
                <a:cs typeface="Times New Roman"/>
              </a:rPr>
              <a:t>Журнал размещается на </a:t>
            </a:r>
            <a:r>
              <a:rPr lang="ru-RU" sz="1400" b="1" i="1" dirty="0">
                <a:solidFill>
                  <a:prstClr val="black"/>
                </a:solidFill>
                <a:latin typeface="Times New Roman"/>
                <a:ea typeface="Calibri"/>
                <a:cs typeface="Times New Roman"/>
              </a:rPr>
              <a:t>сайте </a:t>
            </a:r>
          </a:p>
          <a:p>
            <a:pPr lvl="0" algn="ctr"/>
            <a:r>
              <a:rPr lang="ru-RU" sz="1400" b="1" i="1" dirty="0">
                <a:solidFill>
                  <a:prstClr val="black"/>
                </a:solidFill>
                <a:latin typeface="Times New Roman"/>
                <a:ea typeface="Calibri"/>
                <a:cs typeface="Times New Roman"/>
              </a:rPr>
              <a:t>АН ДОО «Алмазик».</a:t>
            </a:r>
          </a:p>
          <a:p>
            <a:pPr lvl="0"/>
            <a:endParaRPr lang="ru-RU" sz="1400" b="1" i="1" dirty="0">
              <a:solidFill>
                <a:prstClr val="black"/>
              </a:solidFill>
              <a:latin typeface="Times New Roman"/>
              <a:ea typeface="Calibri"/>
              <a:cs typeface="Times New Roman"/>
            </a:endParaRPr>
          </a:p>
          <a:p>
            <a:pPr lvl="0"/>
            <a:endParaRPr lang="ru-RU" sz="1400" i="1" dirty="0">
              <a:solidFill>
                <a:prstClr val="black"/>
              </a:solidFill>
              <a:latin typeface="Times New Roman"/>
              <a:ea typeface="Calibri"/>
              <a:cs typeface="Times New Roman"/>
            </a:endParaRPr>
          </a:p>
          <a:p>
            <a:pPr lvl="0"/>
            <a:r>
              <a:rPr lang="ru-RU" sz="1400" b="1" i="1" dirty="0">
                <a:solidFill>
                  <a:prstClr val="black"/>
                </a:solidFill>
                <a:latin typeface="Times New Roman"/>
                <a:ea typeface="Calibri"/>
                <a:cs typeface="Times New Roman"/>
              </a:rPr>
              <a:t>В следующем номере журнала:</a:t>
            </a:r>
          </a:p>
          <a:p>
            <a:pPr lvl="0"/>
            <a:r>
              <a:rPr lang="ru-RU" sz="1400" i="1" dirty="0">
                <a:solidFill>
                  <a:prstClr val="black"/>
                </a:solidFill>
                <a:latin typeface="Times New Roman"/>
                <a:ea typeface="Calibri"/>
                <a:cs typeface="Times New Roman"/>
              </a:rPr>
              <a:t>	Спортивно – музыкальное развлечение  </a:t>
            </a:r>
            <a:r>
              <a:rPr lang="ru-RU" sz="1400" i="1" dirty="0" smtClean="0">
                <a:solidFill>
                  <a:prstClr val="black"/>
                </a:solidFill>
                <a:latin typeface="Times New Roman"/>
                <a:ea typeface="Calibri"/>
                <a:cs typeface="Times New Roman"/>
              </a:rPr>
              <a:t>«Сказочное путешествие»; </a:t>
            </a:r>
            <a:r>
              <a:rPr lang="ru-RU" sz="1400" i="1" dirty="0">
                <a:solidFill>
                  <a:prstClr val="black"/>
                </a:solidFill>
                <a:latin typeface="Times New Roman"/>
                <a:ea typeface="Calibri"/>
                <a:cs typeface="Times New Roman"/>
              </a:rPr>
              <a:t>«Новогодний карнавал сказок»; выставка детских рисунков </a:t>
            </a:r>
            <a:r>
              <a:rPr lang="ru-RU" sz="1400" i="1" dirty="0" smtClean="0">
                <a:solidFill>
                  <a:prstClr val="black"/>
                </a:solidFill>
                <a:latin typeface="Times New Roman"/>
                <a:ea typeface="Calibri"/>
                <a:cs typeface="Times New Roman"/>
              </a:rPr>
              <a:t>«</a:t>
            </a:r>
            <a:r>
              <a:rPr lang="ru-RU" sz="1400" i="1" dirty="0" smtClean="0">
                <a:solidFill>
                  <a:prstClr val="black"/>
                </a:solidFill>
                <a:latin typeface="Times New Roman"/>
                <a:ea typeface="Calibri"/>
                <a:cs typeface="Times New Roman"/>
              </a:rPr>
              <a:t>Новогодняя фантазия</a:t>
            </a:r>
            <a:r>
              <a:rPr lang="ru-RU" sz="1400" i="1" dirty="0" smtClean="0">
                <a:solidFill>
                  <a:prstClr val="black"/>
                </a:solidFill>
                <a:latin typeface="Times New Roman"/>
                <a:ea typeface="Calibri"/>
                <a:cs typeface="Times New Roman"/>
              </a:rPr>
              <a:t>», </a:t>
            </a:r>
            <a:r>
              <a:rPr lang="ru-RU" sz="1400" i="1" dirty="0">
                <a:solidFill>
                  <a:prstClr val="black"/>
                </a:solidFill>
                <a:latin typeface="Times New Roman"/>
                <a:ea typeface="Calibri"/>
                <a:cs typeface="Times New Roman"/>
              </a:rPr>
              <a:t>творческий конкурс семейных  работ (рисунки, поделки, аппликация, оригами, квиллинг,…) «Зимушка - красавица», игровой досуг </a:t>
            </a:r>
            <a:r>
              <a:rPr lang="ru-RU" sz="1400" i="1" dirty="0" smtClean="0">
                <a:solidFill>
                  <a:prstClr val="black"/>
                </a:solidFill>
                <a:latin typeface="Times New Roman"/>
                <a:ea typeface="Calibri"/>
                <a:cs typeface="Times New Roman"/>
              </a:rPr>
              <a:t>«Будущие защитники Родины»  </a:t>
            </a:r>
            <a:r>
              <a:rPr lang="ru-RU" sz="1400" i="1" dirty="0">
                <a:solidFill>
                  <a:prstClr val="black"/>
                </a:solidFill>
                <a:latin typeface="Times New Roman"/>
                <a:ea typeface="Calibri"/>
                <a:cs typeface="Times New Roman"/>
              </a:rPr>
              <a:t>и многое другое.</a:t>
            </a:r>
          </a:p>
          <a:p>
            <a:pPr lvl="0"/>
            <a:r>
              <a:rPr lang="ru-RU" sz="1400" b="1" i="1" dirty="0">
                <a:solidFill>
                  <a:srgbClr val="C00000"/>
                </a:solidFill>
                <a:latin typeface="Times New Roman"/>
                <a:ea typeface="Calibri"/>
                <a:cs typeface="Times New Roman"/>
              </a:rPr>
              <a:t>	Приглашаем всех родителей к участию  в создании семейной странички в нашем журнале! </a:t>
            </a:r>
            <a:r>
              <a:rPr lang="ru-RU" sz="1400" i="1" dirty="0">
                <a:solidFill>
                  <a:prstClr val="black"/>
                </a:solidFill>
                <a:latin typeface="Times New Roman"/>
                <a:ea typeface="Calibri"/>
                <a:cs typeface="Times New Roman"/>
              </a:rPr>
              <a:t>(Поделитесь своими лучшими семейными рецептами, опытом семейного воспитания, мы - многодетная семья, у нас растет мальчик (девочка)…)</a:t>
            </a:r>
          </a:p>
          <a:p>
            <a:pPr lvl="0"/>
            <a:endParaRPr lang="ru-RU" sz="1400" i="1" dirty="0">
              <a:solidFill>
                <a:prstClr val="black"/>
              </a:solidFill>
              <a:latin typeface="Times New Roman"/>
              <a:ea typeface="Calibri"/>
              <a:cs typeface="Times New Roman"/>
            </a:endParaRPr>
          </a:p>
        </p:txBody>
      </p:sp>
      <p:sp>
        <p:nvSpPr>
          <p:cNvPr id="10" name="Прямоугольник 9"/>
          <p:cNvSpPr/>
          <p:nvPr/>
        </p:nvSpPr>
        <p:spPr>
          <a:xfrm>
            <a:off x="1251946" y="1763688"/>
            <a:ext cx="3684150" cy="400110"/>
          </a:xfrm>
          <a:prstGeom prst="rect">
            <a:avLst/>
          </a:prstGeom>
        </p:spPr>
        <p:txBody>
          <a:bodyPr wrap="none">
            <a:spAutoFit/>
          </a:bodyPr>
          <a:lstStyle/>
          <a:p>
            <a:r>
              <a:rPr lang="ru-RU" sz="1400" dirty="0">
                <a:latin typeface="Times New Roman" panose="02020603050405020304" pitchFamily="18" charset="0"/>
                <a:ea typeface="Calibri" panose="020F0502020204030204" pitchFamily="34" charset="0"/>
              </a:rPr>
              <a:t>Веб-сайт в интернете </a:t>
            </a:r>
            <a:r>
              <a:rPr lang="ru-RU" sz="20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www.almazik.org</a:t>
            </a:r>
            <a:endParaRPr lang="ru-RU" sz="2000" dirty="0"/>
          </a:p>
        </p:txBody>
      </p:sp>
      <p:sp>
        <p:nvSpPr>
          <p:cNvPr id="11" name="Прямоугольник 10"/>
          <p:cNvSpPr/>
          <p:nvPr/>
        </p:nvSpPr>
        <p:spPr>
          <a:xfrm>
            <a:off x="1988840" y="5652120"/>
            <a:ext cx="3501008" cy="2031325"/>
          </a:xfrm>
          <a:prstGeom prst="rect">
            <a:avLst/>
          </a:prstGeom>
        </p:spPr>
        <p:txBody>
          <a:bodyPr wrap="square">
            <a:spAutoFit/>
          </a:bodyPr>
          <a:lstStyle/>
          <a:p>
            <a:pPr algn="ctr">
              <a:spcAft>
                <a:spcPts val="0"/>
              </a:spcAft>
            </a:pPr>
            <a:endParaRPr lang="ru-RU" sz="1400" i="1" dirty="0">
              <a:latin typeface="Times New Roman"/>
              <a:ea typeface="Calibri"/>
              <a:cs typeface="Times New Roman"/>
            </a:endParaRPr>
          </a:p>
          <a:p>
            <a:pPr>
              <a:spcAft>
                <a:spcPts val="0"/>
              </a:spcAft>
            </a:pPr>
            <a:r>
              <a:rPr lang="ru-RU" sz="1400" b="1" i="1" dirty="0" smtClean="0">
                <a:latin typeface="Times New Roman"/>
                <a:ea typeface="Calibri"/>
                <a:cs typeface="Times New Roman"/>
              </a:rPr>
              <a:t>Над журналом работала </a:t>
            </a:r>
          </a:p>
          <a:p>
            <a:pPr>
              <a:spcAft>
                <a:spcPts val="0"/>
              </a:spcAft>
            </a:pPr>
            <a:r>
              <a:rPr lang="ru-RU" sz="1400" b="1" i="1" dirty="0" smtClean="0">
                <a:latin typeface="Times New Roman"/>
                <a:ea typeface="Calibri"/>
                <a:cs typeface="Times New Roman"/>
              </a:rPr>
              <a:t>творческая инициативная группа:</a:t>
            </a:r>
            <a:r>
              <a:rPr lang="ru-RU" sz="1400" b="1" i="1" dirty="0">
                <a:latin typeface="Times New Roman"/>
                <a:ea typeface="Calibri"/>
                <a:cs typeface="Times New Roman"/>
              </a:rPr>
              <a:t> </a:t>
            </a:r>
          </a:p>
          <a:p>
            <a:pPr>
              <a:spcAft>
                <a:spcPts val="0"/>
              </a:spcAft>
            </a:pPr>
            <a:r>
              <a:rPr lang="ru-RU" sz="1400" i="1" dirty="0" smtClean="0">
                <a:latin typeface="Times New Roman"/>
                <a:ea typeface="Calibri"/>
                <a:cs typeface="Times New Roman"/>
              </a:rPr>
              <a:t>Л. В. Бобкова, Б. Б. Дабаева, А. И. Иванова, </a:t>
            </a:r>
          </a:p>
          <a:p>
            <a:pPr>
              <a:spcAft>
                <a:spcPts val="0"/>
              </a:spcAft>
            </a:pPr>
            <a:r>
              <a:rPr lang="ru-RU" sz="1400" i="1" dirty="0" smtClean="0">
                <a:solidFill>
                  <a:prstClr val="black"/>
                </a:solidFill>
                <a:latin typeface="Times New Roman"/>
                <a:ea typeface="Calibri"/>
                <a:cs typeface="Times New Roman"/>
              </a:rPr>
              <a:t>А</a:t>
            </a:r>
            <a:r>
              <a:rPr lang="ru-RU" sz="1400" i="1" dirty="0">
                <a:solidFill>
                  <a:prstClr val="black"/>
                </a:solidFill>
                <a:latin typeface="Times New Roman"/>
                <a:ea typeface="Calibri"/>
                <a:cs typeface="Times New Roman"/>
              </a:rPr>
              <a:t>. Т. </a:t>
            </a:r>
            <a:r>
              <a:rPr lang="ru-RU" sz="1400" i="1" dirty="0" smtClean="0">
                <a:solidFill>
                  <a:prstClr val="black"/>
                </a:solidFill>
                <a:latin typeface="Times New Roman"/>
                <a:ea typeface="Calibri"/>
                <a:cs typeface="Times New Roman"/>
              </a:rPr>
              <a:t>Файзуллина, Т. Н. Такырова</a:t>
            </a:r>
            <a:endParaRPr lang="ru-RU" sz="1400" i="1" dirty="0" smtClean="0">
              <a:latin typeface="Times New Roman"/>
              <a:ea typeface="Calibri"/>
              <a:cs typeface="Times New Roman"/>
            </a:endParaRPr>
          </a:p>
          <a:p>
            <a:pPr lvl="0"/>
            <a:r>
              <a:rPr lang="ru-RU" sz="1400" b="1" i="1" dirty="0" smtClean="0">
                <a:solidFill>
                  <a:prstClr val="black"/>
                </a:solidFill>
                <a:latin typeface="Times New Roman"/>
                <a:ea typeface="Calibri"/>
                <a:cs typeface="Times New Roman"/>
              </a:rPr>
              <a:t>Гл. редактор</a:t>
            </a:r>
            <a:r>
              <a:rPr lang="ru-RU" sz="1400" b="1" i="1" dirty="0">
                <a:solidFill>
                  <a:prstClr val="black"/>
                </a:solidFill>
                <a:latin typeface="Times New Roman"/>
                <a:ea typeface="Calibri"/>
                <a:cs typeface="Times New Roman"/>
              </a:rPr>
              <a:t>:  </a:t>
            </a:r>
            <a:r>
              <a:rPr lang="ru-RU" sz="1400" i="1" dirty="0">
                <a:solidFill>
                  <a:prstClr val="black"/>
                </a:solidFill>
                <a:latin typeface="Times New Roman"/>
                <a:ea typeface="Calibri"/>
                <a:cs typeface="Times New Roman"/>
              </a:rPr>
              <a:t>Н. В. </a:t>
            </a:r>
            <a:r>
              <a:rPr lang="ru-RU" sz="1400" i="1" dirty="0" smtClean="0">
                <a:solidFill>
                  <a:prstClr val="black"/>
                </a:solidFill>
                <a:latin typeface="Times New Roman"/>
                <a:ea typeface="Calibri"/>
                <a:cs typeface="Times New Roman"/>
              </a:rPr>
              <a:t>Федоренко</a:t>
            </a:r>
            <a:endParaRPr lang="ru-RU" sz="1400" i="1" dirty="0" smtClean="0">
              <a:latin typeface="Times New Roman"/>
              <a:ea typeface="Calibri"/>
              <a:cs typeface="Times New Roman"/>
            </a:endParaRPr>
          </a:p>
          <a:p>
            <a:pPr>
              <a:spcAft>
                <a:spcPts val="0"/>
              </a:spcAft>
            </a:pPr>
            <a:r>
              <a:rPr lang="ru-RU" sz="1400" b="1" i="1" dirty="0" smtClean="0">
                <a:latin typeface="Times New Roman"/>
                <a:ea typeface="Calibri"/>
                <a:cs typeface="Times New Roman"/>
              </a:rPr>
              <a:t>Фото </a:t>
            </a:r>
            <a:r>
              <a:rPr lang="ru-RU" sz="1400" i="1" dirty="0" smtClean="0">
                <a:latin typeface="Times New Roman"/>
                <a:ea typeface="Calibri"/>
                <a:cs typeface="Times New Roman"/>
              </a:rPr>
              <a:t>для журнала предоставлены воспитателями групп.</a:t>
            </a:r>
            <a:endParaRPr lang="ru-RU" sz="1400" i="1" dirty="0">
              <a:latin typeface="Times New Roman"/>
              <a:ea typeface="Calibri"/>
              <a:cs typeface="Times New Roman"/>
            </a:endParaRPr>
          </a:p>
          <a:p>
            <a:pPr>
              <a:spcAft>
                <a:spcPts val="0"/>
              </a:spcAft>
            </a:pPr>
            <a:endParaRPr lang="ru-RU" sz="1400" i="1" dirty="0">
              <a:latin typeface="Times New Roman"/>
              <a:ea typeface="Calibri"/>
              <a:cs typeface="Times New Roman"/>
            </a:endParaRPr>
          </a:p>
        </p:txBody>
      </p:sp>
    </p:spTree>
    <p:extLst>
      <p:ext uri="{BB962C8B-B14F-4D97-AF65-F5344CB8AC3E}">
        <p14:creationId xmlns:p14="http://schemas.microsoft.com/office/powerpoint/2010/main" val="295088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bairm\Documents\СТАРШАЯ2020\PHOTO-2020-11-18-14-36-21.jpg"/>
          <p:cNvPicPr/>
          <p:nvPr/>
        </p:nvPicPr>
        <p:blipFill rotWithShape="1">
          <a:blip r:embed="rId2" cstate="print">
            <a:extLst>
              <a:ext uri="{28A0092B-C50C-407E-A947-70E740481C1C}">
                <a14:useLocalDpi xmlns:a14="http://schemas.microsoft.com/office/drawing/2010/main" val="0"/>
              </a:ext>
            </a:extLst>
          </a:blip>
          <a:srcRect t="33301" r="18373"/>
          <a:stretch/>
        </p:blipFill>
        <p:spPr bwMode="auto">
          <a:xfrm>
            <a:off x="4739716" y="434171"/>
            <a:ext cx="1872208" cy="2736123"/>
          </a:xfrm>
          <a:prstGeom prst="rect">
            <a:avLst/>
          </a:prstGeom>
          <a:noFill/>
          <a:ln w="57150">
            <a:solidFill>
              <a:srgbClr val="FF6600"/>
            </a:solidFill>
          </a:ln>
          <a:extLst>
            <a:ext uri="{53640926-AAD7-44D8-BBD7-CCE9431645EC}">
              <a14:shadowObscured xmlns:a14="http://schemas.microsoft.com/office/drawing/2010/main"/>
            </a:ext>
          </a:extLst>
        </p:spPr>
      </p:pic>
      <p:pic>
        <p:nvPicPr>
          <p:cNvPr id="3" name="Рисунок 2" descr="C:\Users\bairm\Documents\СТАРШАЯ2020\PHOTO-2020-11-18-14-36-22 — копия.jpg"/>
          <p:cNvPicPr/>
          <p:nvPr/>
        </p:nvPicPr>
        <p:blipFill rotWithShape="1">
          <a:blip r:embed="rId3" cstate="print">
            <a:extLst>
              <a:ext uri="{28A0092B-C50C-407E-A947-70E740481C1C}">
                <a14:useLocalDpi xmlns:a14="http://schemas.microsoft.com/office/drawing/2010/main" val="0"/>
              </a:ext>
            </a:extLst>
          </a:blip>
          <a:srcRect l="5318" t="29194" r="9515" b="1589"/>
          <a:stretch/>
        </p:blipFill>
        <p:spPr bwMode="auto">
          <a:xfrm>
            <a:off x="404664" y="395536"/>
            <a:ext cx="1785628" cy="2736123"/>
          </a:xfrm>
          <a:prstGeom prst="rect">
            <a:avLst/>
          </a:prstGeom>
          <a:noFill/>
          <a:ln w="57150">
            <a:solidFill>
              <a:srgbClr val="FF6600"/>
            </a:solidFill>
          </a:ln>
          <a:extLst>
            <a:ext uri="{53640926-AAD7-44D8-BBD7-CCE9431645EC}">
              <a14:shadowObscured xmlns:a14="http://schemas.microsoft.com/office/drawing/2010/main"/>
            </a:ext>
          </a:extLst>
        </p:spPr>
      </p:pic>
      <p:pic>
        <p:nvPicPr>
          <p:cNvPr id="4" name="Рисунок 3" descr="C:\Users\bairm\Documents\СТАРШАЯ2020\PHOTO-2020-11-18-14-36-23.jpg"/>
          <p:cNvPicPr/>
          <p:nvPr/>
        </p:nvPicPr>
        <p:blipFill rotWithShape="1">
          <a:blip r:embed="rId4">
            <a:extLst>
              <a:ext uri="{28A0092B-C50C-407E-A947-70E740481C1C}">
                <a14:useLocalDpi xmlns:a14="http://schemas.microsoft.com/office/drawing/2010/main" val="0"/>
              </a:ext>
            </a:extLst>
          </a:blip>
          <a:srcRect l="595" t="42041" r="31414" b="11340"/>
          <a:stretch/>
        </p:blipFill>
        <p:spPr bwMode="auto">
          <a:xfrm>
            <a:off x="409383" y="3445733"/>
            <a:ext cx="2011505" cy="2638435"/>
          </a:xfrm>
          <a:prstGeom prst="rect">
            <a:avLst/>
          </a:prstGeom>
          <a:noFill/>
          <a:ln w="57150">
            <a:solidFill>
              <a:srgbClr val="FF6600"/>
            </a:solidFill>
          </a:ln>
          <a:extLst>
            <a:ext uri="{53640926-AAD7-44D8-BBD7-CCE9431645EC}">
              <a14:shadowObscured xmlns:a14="http://schemas.microsoft.com/office/drawing/2010/main"/>
            </a:ext>
          </a:extLst>
        </p:spPr>
      </p:pic>
      <p:pic>
        <p:nvPicPr>
          <p:cNvPr id="5" name="Рисунок 4" descr="C:\Users\bairm\Documents\СТАРШАЯ2020\PHOTO-2020-11-18-14-36-22.jpg"/>
          <p:cNvPicPr/>
          <p:nvPr/>
        </p:nvPicPr>
        <p:blipFill rotWithShape="1">
          <a:blip r:embed="rId5" cstate="print">
            <a:extLst>
              <a:ext uri="{28A0092B-C50C-407E-A947-70E740481C1C}">
                <a14:useLocalDpi xmlns:a14="http://schemas.microsoft.com/office/drawing/2010/main" val="0"/>
              </a:ext>
            </a:extLst>
          </a:blip>
          <a:srcRect l="9173" t="25144" r="12502" b="12835"/>
          <a:stretch/>
        </p:blipFill>
        <p:spPr bwMode="auto">
          <a:xfrm>
            <a:off x="2492896" y="434171"/>
            <a:ext cx="1944216" cy="2736123"/>
          </a:xfrm>
          <a:prstGeom prst="rect">
            <a:avLst/>
          </a:prstGeom>
          <a:noFill/>
          <a:ln w="57150">
            <a:solidFill>
              <a:srgbClr val="FF6600"/>
            </a:solidFill>
          </a:ln>
          <a:extLst>
            <a:ext uri="{53640926-AAD7-44D8-BBD7-CCE9431645EC}">
              <a14:shadowObscured xmlns:a14="http://schemas.microsoft.com/office/drawing/2010/main"/>
            </a:ext>
          </a:extLst>
        </p:spPr>
      </p:pic>
      <p:pic>
        <p:nvPicPr>
          <p:cNvPr id="7" name="Рисунок 6" descr="C:\Users\bairm\Documents\СТАРШАЯ2020\PHOTO-2020-11-18-14-36-23 — копия.jpg"/>
          <p:cNvPicPr/>
          <p:nvPr/>
        </p:nvPicPr>
        <p:blipFill rotWithShape="1">
          <a:blip r:embed="rId6">
            <a:extLst>
              <a:ext uri="{28A0092B-C50C-407E-A947-70E740481C1C}">
                <a14:useLocalDpi xmlns:a14="http://schemas.microsoft.com/office/drawing/2010/main" val="0"/>
              </a:ext>
            </a:extLst>
          </a:blip>
          <a:srcRect l="18621" t="40793" b="27284"/>
          <a:stretch/>
        </p:blipFill>
        <p:spPr bwMode="auto">
          <a:xfrm>
            <a:off x="2676426" y="3426416"/>
            <a:ext cx="3953420" cy="2638435"/>
          </a:xfrm>
          <a:prstGeom prst="rect">
            <a:avLst/>
          </a:prstGeom>
          <a:noFill/>
          <a:ln w="57150">
            <a:solidFill>
              <a:srgbClr val="FF6600"/>
            </a:solidFill>
          </a:ln>
          <a:extLst>
            <a:ext uri="{53640926-AAD7-44D8-BBD7-CCE9431645EC}">
              <a14:shadowObscured xmlns:a14="http://schemas.microsoft.com/office/drawing/2010/main"/>
            </a:ext>
          </a:extLst>
        </p:spPr>
      </p:pic>
      <p:pic>
        <p:nvPicPr>
          <p:cNvPr id="8" name="Рисунок 7" descr="C:\Users\bairm\Documents\СТАРШАЯ2020\PHOTO-2020-11-18-14-36-25.jpg"/>
          <p:cNvPicPr/>
          <p:nvPr/>
        </p:nvPicPr>
        <p:blipFill rotWithShape="1">
          <a:blip r:embed="rId7">
            <a:extLst>
              <a:ext uri="{28A0092B-C50C-407E-A947-70E740481C1C}">
                <a14:useLocalDpi xmlns:a14="http://schemas.microsoft.com/office/drawing/2010/main" val="0"/>
              </a:ext>
            </a:extLst>
          </a:blip>
          <a:srcRect t="32198" b="30302"/>
          <a:stretch/>
        </p:blipFill>
        <p:spPr bwMode="auto">
          <a:xfrm>
            <a:off x="1602246" y="6348481"/>
            <a:ext cx="3725515" cy="2531058"/>
          </a:xfrm>
          <a:prstGeom prst="rect">
            <a:avLst/>
          </a:prstGeom>
          <a:noFill/>
          <a:ln w="57150">
            <a:solidFill>
              <a:srgbClr val="FF6600"/>
            </a:solidFill>
          </a:ln>
          <a:extLst>
            <a:ext uri="{53640926-AAD7-44D8-BBD7-CCE9431645EC}">
              <a14:shadowObscured xmlns:a14="http://schemas.microsoft.com/office/drawing/2010/main"/>
            </a:ext>
          </a:extLst>
        </p:spPr>
      </p:pic>
      <p:pic>
        <p:nvPicPr>
          <p:cNvPr id="9" name="Рисунок 8" descr="C:\Users\Home\Pictures\7196.970.jpg"/>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1942217">
            <a:off x="5552769" y="6962151"/>
            <a:ext cx="1155065" cy="1114425"/>
          </a:xfrm>
          <a:prstGeom prst="rect">
            <a:avLst/>
          </a:prstGeom>
          <a:noFill/>
          <a:ln>
            <a:noFill/>
          </a:ln>
        </p:spPr>
      </p:pic>
      <p:pic>
        <p:nvPicPr>
          <p:cNvPr id="10" name="Рисунок 9" descr="C:\Users\Home\Pictures\7196.970.jpg"/>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599957">
            <a:off x="216584" y="6968177"/>
            <a:ext cx="1155065" cy="1114425"/>
          </a:xfrm>
          <a:prstGeom prst="rect">
            <a:avLst/>
          </a:prstGeom>
          <a:noFill/>
          <a:ln>
            <a:noFill/>
          </a:ln>
        </p:spPr>
      </p:pic>
    </p:spTree>
    <p:extLst>
      <p:ext uri="{BB962C8B-B14F-4D97-AF65-F5344CB8AC3E}">
        <p14:creationId xmlns:p14="http://schemas.microsoft.com/office/powerpoint/2010/main" val="145988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96400" y="251520"/>
            <a:ext cx="5256584" cy="693267"/>
          </a:xfrm>
          <a:prstGeom prst="rect">
            <a:avLst/>
          </a:prstGeom>
        </p:spPr>
        <p:txBody>
          <a:bodyPr wrap="square">
            <a:spAutoFit/>
          </a:bodyPr>
          <a:lstStyle/>
          <a:p>
            <a:pPr>
              <a:lnSpc>
                <a:spcPts val="1470"/>
              </a:lnSpc>
              <a:spcAft>
                <a:spcPts val="0"/>
              </a:spcAft>
            </a:pPr>
            <a:r>
              <a:rPr lang="ru-RU" sz="2400" b="1" i="1" dirty="0">
                <a:solidFill>
                  <a:srgbClr val="00B050"/>
                </a:solidFill>
                <a:latin typeface="Georgia" panose="02040502050405020303" pitchFamily="18" charset="0"/>
                <a:ea typeface="Times New Roman" panose="02020603050405020304" pitchFamily="18" charset="0"/>
              </a:rPr>
              <a:t>Музыкальное </a:t>
            </a:r>
            <a:r>
              <a:rPr lang="ru-RU" sz="2400" b="1" i="1" dirty="0" smtClean="0">
                <a:solidFill>
                  <a:srgbClr val="00B050"/>
                </a:solidFill>
                <a:latin typeface="Georgia" panose="02040502050405020303" pitchFamily="18" charset="0"/>
                <a:ea typeface="Times New Roman" panose="02020603050405020304" pitchFamily="18" charset="0"/>
              </a:rPr>
              <a:t>развлечение</a:t>
            </a:r>
          </a:p>
          <a:p>
            <a:pPr>
              <a:lnSpc>
                <a:spcPts val="1470"/>
              </a:lnSpc>
              <a:spcAft>
                <a:spcPts val="0"/>
              </a:spcAft>
            </a:pPr>
            <a:r>
              <a:rPr lang="ru-RU" sz="2400" b="1" i="1" dirty="0" smtClean="0">
                <a:solidFill>
                  <a:srgbClr val="00B050"/>
                </a:solidFill>
                <a:latin typeface="Georgia" panose="02040502050405020303" pitchFamily="18" charset="0"/>
                <a:ea typeface="Times New Roman" panose="02020603050405020304" pitchFamily="18" charset="0"/>
              </a:rPr>
              <a:t> </a:t>
            </a:r>
          </a:p>
          <a:p>
            <a:pPr>
              <a:lnSpc>
                <a:spcPts val="1470"/>
              </a:lnSpc>
              <a:spcAft>
                <a:spcPts val="0"/>
              </a:spcAft>
            </a:pPr>
            <a:r>
              <a:rPr lang="ru-RU" sz="2400" b="1" i="1" dirty="0" smtClean="0">
                <a:solidFill>
                  <a:srgbClr val="00B050"/>
                </a:solidFill>
                <a:latin typeface="Georgia" panose="02040502050405020303" pitchFamily="18" charset="0"/>
                <a:ea typeface="Times New Roman" panose="02020603050405020304" pitchFamily="18" charset="0"/>
              </a:rPr>
              <a:t>«</a:t>
            </a:r>
            <a:r>
              <a:rPr lang="ru-RU" sz="2400" b="1" i="1" dirty="0">
                <a:solidFill>
                  <a:srgbClr val="00B050"/>
                </a:solidFill>
                <a:latin typeface="Georgia" panose="02040502050405020303" pitchFamily="18" charset="0"/>
                <a:ea typeface="Times New Roman" panose="02020603050405020304" pitchFamily="18" charset="0"/>
              </a:rPr>
              <a:t>Осень милая шуршит»</a:t>
            </a:r>
            <a:endParaRPr lang="ru-RU" sz="2400" b="1" dirty="0">
              <a:solidFill>
                <a:srgbClr val="00B050"/>
              </a:solidFill>
              <a:effectLst/>
              <a:latin typeface="Times New Roman" panose="02020603050405020304" pitchFamily="18" charset="0"/>
              <a:ea typeface="Times New Roman" panose="02020603050405020304" pitchFamily="18" charset="0"/>
            </a:endParaRPr>
          </a:p>
        </p:txBody>
      </p:sp>
      <p:sp>
        <p:nvSpPr>
          <p:cNvPr id="9" name="Прямоугольник 8"/>
          <p:cNvSpPr/>
          <p:nvPr/>
        </p:nvSpPr>
        <p:spPr>
          <a:xfrm>
            <a:off x="4463628" y="6295736"/>
            <a:ext cx="2232248" cy="1708160"/>
          </a:xfrm>
          <a:prstGeom prst="rect">
            <a:avLst/>
          </a:prstGeom>
        </p:spPr>
        <p:txBody>
          <a:bodyPr wrap="square">
            <a:spAutoFit/>
          </a:bodyPr>
          <a:lstStyle/>
          <a:p>
            <a:pPr>
              <a:lnSpc>
                <a:spcPct val="150000"/>
              </a:lnSpc>
              <a:spcAft>
                <a:spcPts val="0"/>
              </a:spcAft>
            </a:pPr>
            <a:r>
              <a:rPr lang="ru-RU" sz="1400" b="1" i="1" dirty="0">
                <a:solidFill>
                  <a:srgbClr val="FF3300"/>
                </a:solidFill>
                <a:latin typeface="Georgia" panose="02040502050405020303" pitchFamily="18" charset="0"/>
                <a:ea typeface="Times New Roman" panose="02020603050405020304" pitchFamily="18" charset="0"/>
              </a:rPr>
              <a:t>В листопаде, яркое,</a:t>
            </a:r>
            <a:endParaRPr lang="ru-RU" sz="1400" b="1" dirty="0">
              <a:solidFill>
                <a:srgbClr val="FF3300"/>
              </a:solidFill>
              <a:latin typeface="Times New Roman" panose="02020603050405020304" pitchFamily="18" charset="0"/>
              <a:ea typeface="Times New Roman" panose="02020603050405020304" pitchFamily="18" charset="0"/>
            </a:endParaRPr>
          </a:p>
          <a:p>
            <a:pPr>
              <a:lnSpc>
                <a:spcPct val="150000"/>
              </a:lnSpc>
              <a:spcAft>
                <a:spcPts val="0"/>
              </a:spcAft>
            </a:pPr>
            <a:r>
              <a:rPr lang="ru-RU" sz="1400" b="1" i="1" dirty="0">
                <a:solidFill>
                  <a:srgbClr val="FF3300"/>
                </a:solidFill>
                <a:latin typeface="Georgia" panose="02040502050405020303" pitchFamily="18" charset="0"/>
                <a:ea typeface="Times New Roman" panose="02020603050405020304" pitchFamily="18" charset="0"/>
              </a:rPr>
              <a:t>Что за чудо, спросим? -</a:t>
            </a:r>
            <a:br>
              <a:rPr lang="ru-RU" sz="1400" b="1" i="1" dirty="0">
                <a:solidFill>
                  <a:srgbClr val="FF3300"/>
                </a:solidFill>
                <a:latin typeface="Georgia" panose="02040502050405020303" pitchFamily="18" charset="0"/>
                <a:ea typeface="Times New Roman" panose="02020603050405020304" pitchFamily="18" charset="0"/>
              </a:rPr>
            </a:br>
            <a:r>
              <a:rPr lang="ru-RU" sz="1400" b="1" i="1" dirty="0">
                <a:solidFill>
                  <a:srgbClr val="FF3300"/>
                </a:solidFill>
                <a:latin typeface="Georgia" panose="02040502050405020303" pitchFamily="18" charset="0"/>
                <a:ea typeface="Times New Roman" panose="02020603050405020304" pitchFamily="18" charset="0"/>
              </a:rPr>
              <a:t>На дары богатое</a:t>
            </a:r>
            <a:br>
              <a:rPr lang="ru-RU" sz="1400" b="1" i="1" dirty="0">
                <a:solidFill>
                  <a:srgbClr val="FF3300"/>
                </a:solidFill>
                <a:latin typeface="Georgia" panose="02040502050405020303" pitchFamily="18" charset="0"/>
                <a:ea typeface="Times New Roman" panose="02020603050405020304" pitchFamily="18" charset="0"/>
              </a:rPr>
            </a:br>
            <a:r>
              <a:rPr lang="ru-RU" sz="1400" b="1" i="1" dirty="0">
                <a:solidFill>
                  <a:srgbClr val="FF3300"/>
                </a:solidFill>
                <a:latin typeface="Georgia" panose="02040502050405020303" pitchFamily="18" charset="0"/>
                <a:ea typeface="Times New Roman" panose="02020603050405020304" pitchFamily="18" charset="0"/>
              </a:rPr>
              <a:t>Время </a:t>
            </a:r>
            <a:r>
              <a:rPr lang="ru-RU" sz="1400" b="1" i="1" dirty="0" smtClean="0">
                <a:solidFill>
                  <a:srgbClr val="FF3300"/>
                </a:solidFill>
                <a:latin typeface="Georgia" panose="02040502050405020303" pitchFamily="18" charset="0"/>
                <a:ea typeface="Times New Roman" panose="02020603050405020304" pitchFamily="18" charset="0"/>
              </a:rPr>
              <a:t>года -</a:t>
            </a:r>
            <a:r>
              <a:rPr lang="ru-RU" sz="1400" b="1" i="1" dirty="0">
                <a:solidFill>
                  <a:srgbClr val="FF3300"/>
                </a:solidFill>
                <a:latin typeface="Georgia" panose="02040502050405020303" pitchFamily="18" charset="0"/>
                <a:ea typeface="Times New Roman" panose="02020603050405020304" pitchFamily="18" charset="0"/>
              </a:rPr>
              <a:t> </a:t>
            </a:r>
            <a:r>
              <a:rPr lang="ru-RU" sz="1400" b="1" i="1" dirty="0" smtClean="0">
                <a:solidFill>
                  <a:srgbClr val="FF3300"/>
                </a:solidFill>
                <a:latin typeface="Georgia" panose="02040502050405020303" pitchFamily="18" charset="0"/>
                <a:ea typeface="Times New Roman" panose="02020603050405020304" pitchFamily="18" charset="0"/>
              </a:rPr>
              <a:t>осень</a:t>
            </a:r>
            <a:r>
              <a:rPr lang="ru-RU" sz="1400" b="1" i="1" dirty="0">
                <a:solidFill>
                  <a:srgbClr val="FF3300"/>
                </a:solidFill>
                <a:latin typeface="Georgia" panose="02040502050405020303" pitchFamily="18" charset="0"/>
                <a:ea typeface="Times New Roman" panose="02020603050405020304" pitchFamily="18" charset="0"/>
              </a:rPr>
              <a:t>. </a:t>
            </a:r>
            <a:endParaRPr lang="ru-RU" sz="1400" b="1" dirty="0">
              <a:solidFill>
                <a:srgbClr val="FF3300"/>
              </a:solidFill>
              <a:effectLst/>
              <a:latin typeface="Times New Roman" panose="02020603050405020304" pitchFamily="18" charset="0"/>
              <a:ea typeface="Times New Roman" panose="02020603050405020304" pitchFamily="18" charset="0"/>
            </a:endParaRPr>
          </a:p>
        </p:txBody>
      </p:sp>
      <p:sp>
        <p:nvSpPr>
          <p:cNvPr id="10" name="Прямоугольник 9"/>
          <p:cNvSpPr/>
          <p:nvPr/>
        </p:nvSpPr>
        <p:spPr>
          <a:xfrm>
            <a:off x="431180" y="1150525"/>
            <a:ext cx="6264696" cy="2593018"/>
          </a:xfrm>
          <a:prstGeom prst="rect">
            <a:avLst/>
          </a:prstGeom>
        </p:spPr>
        <p:txBody>
          <a:bodyPr wrap="square">
            <a:spAutoFit/>
          </a:bodyPr>
          <a:lstStyle/>
          <a:p>
            <a:pPr>
              <a:lnSpc>
                <a:spcPts val="1470"/>
              </a:lnSpc>
              <a:spcAft>
                <a:spcPts val="0"/>
              </a:spcAft>
            </a:pPr>
            <a:r>
              <a:rPr lang="ru-RU" sz="1400" i="1" dirty="0" smtClean="0">
                <a:solidFill>
                  <a:srgbClr val="002060"/>
                </a:solidFill>
                <a:latin typeface="Georgia" panose="02040502050405020303" pitchFamily="18" charset="0"/>
                <a:ea typeface="Times New Roman" panose="02020603050405020304" pitchFamily="18" charset="0"/>
              </a:rPr>
              <a:t>	Традиционно</a:t>
            </a:r>
            <a:r>
              <a:rPr lang="ru-RU" sz="1400" i="1" dirty="0">
                <a:solidFill>
                  <a:srgbClr val="002060"/>
                </a:solidFill>
                <a:latin typeface="Georgia" panose="02040502050405020303" pitchFamily="18" charset="0"/>
                <a:ea typeface="Times New Roman" panose="02020603050405020304" pitchFamily="18" charset="0"/>
              </a:rPr>
              <a:t>, в октябре, в нашем детском саду проходят осенние праздники.  У воспитанников старшего дошкольного возраста группы «Солнышко» прошел осенний праздник. На дворе пасмурно и холодно, не хватает солнечного тепла, а у нас в музыкальном зале </a:t>
            </a:r>
            <a:r>
              <a:rPr lang="ru-RU" sz="1400" i="1" dirty="0" smtClean="0">
                <a:solidFill>
                  <a:srgbClr val="002060"/>
                </a:solidFill>
                <a:latin typeface="Georgia" panose="02040502050405020303" pitchFamily="18" charset="0"/>
                <a:ea typeface="Times New Roman" panose="02020603050405020304" pitchFamily="18" charset="0"/>
              </a:rPr>
              <a:t>царит </a:t>
            </a:r>
            <a:r>
              <a:rPr lang="ru-RU" sz="1400" i="1" dirty="0">
                <a:solidFill>
                  <a:srgbClr val="002060"/>
                </a:solidFill>
                <a:latin typeface="Georgia" panose="02040502050405020303" pitchFamily="18" charset="0"/>
                <a:ea typeface="Times New Roman" panose="02020603050405020304" pitchFamily="18" charset="0"/>
              </a:rPr>
              <a:t>теплая, доброжелательная атмосфера.  </a:t>
            </a:r>
            <a:endParaRPr lang="ru-RU" sz="1400" i="1" dirty="0" smtClean="0">
              <a:solidFill>
                <a:srgbClr val="002060"/>
              </a:solidFill>
              <a:latin typeface="Georgia" panose="02040502050405020303" pitchFamily="18" charset="0"/>
              <a:ea typeface="Times New Roman" panose="02020603050405020304" pitchFamily="18" charset="0"/>
            </a:endParaRPr>
          </a:p>
          <a:p>
            <a:pPr>
              <a:lnSpc>
                <a:spcPts val="1470"/>
              </a:lnSpc>
              <a:spcAft>
                <a:spcPts val="0"/>
              </a:spcAft>
            </a:pPr>
            <a:r>
              <a:rPr lang="ru-RU" sz="1400" i="1" dirty="0">
                <a:solidFill>
                  <a:srgbClr val="002060"/>
                </a:solidFill>
                <a:latin typeface="Georgia" panose="02040502050405020303" pitchFamily="18" charset="0"/>
                <a:ea typeface="Times New Roman" panose="02020603050405020304" pitchFamily="18" charset="0"/>
              </a:rPr>
              <a:t>	</a:t>
            </a:r>
            <a:r>
              <a:rPr lang="ru-RU" sz="1400" i="1" dirty="0" smtClean="0">
                <a:solidFill>
                  <a:srgbClr val="002060"/>
                </a:solidFill>
                <a:latin typeface="Georgia" panose="02040502050405020303" pitchFamily="18" charset="0"/>
                <a:ea typeface="Times New Roman" panose="02020603050405020304" pitchFamily="18" charset="0"/>
              </a:rPr>
              <a:t>В </a:t>
            </a:r>
            <a:r>
              <a:rPr lang="ru-RU" sz="1400" i="1" dirty="0">
                <a:solidFill>
                  <a:srgbClr val="002060"/>
                </a:solidFill>
                <a:latin typeface="Georgia" panose="02040502050405020303" pitchFamily="18" charset="0"/>
                <a:ea typeface="Times New Roman" panose="02020603050405020304" pitchFamily="18" charset="0"/>
              </a:rPr>
              <a:t>гости к ребятам пришла сама </a:t>
            </a:r>
            <a:r>
              <a:rPr lang="ru-RU" sz="1400" i="1" dirty="0" smtClean="0">
                <a:solidFill>
                  <a:srgbClr val="002060"/>
                </a:solidFill>
                <a:latin typeface="Georgia" panose="02040502050405020303" pitchFamily="18" charset="0"/>
                <a:ea typeface="Times New Roman" panose="02020603050405020304" pitchFamily="18" charset="0"/>
              </a:rPr>
              <a:t>красавица Осень, </a:t>
            </a:r>
            <a:r>
              <a:rPr lang="ru-RU" sz="1400" i="1" dirty="0">
                <a:solidFill>
                  <a:srgbClr val="002060"/>
                </a:solidFill>
                <a:latin typeface="Georgia" panose="02040502050405020303" pitchFamily="18" charset="0"/>
                <a:ea typeface="Times New Roman" panose="02020603050405020304" pitchFamily="18" charset="0"/>
              </a:rPr>
              <a:t>принесла гостинцы и веселье.  </a:t>
            </a:r>
            <a:r>
              <a:rPr lang="ru-RU" sz="1400" i="1" dirty="0" smtClean="0">
                <a:solidFill>
                  <a:srgbClr val="002060"/>
                </a:solidFill>
                <a:latin typeface="Georgia" panose="02040502050405020303" pitchFamily="18" charset="0"/>
                <a:ea typeface="Times New Roman" panose="02020603050405020304" pitchFamily="18" charset="0"/>
              </a:rPr>
              <a:t>Вместе </a:t>
            </a:r>
            <a:r>
              <a:rPr lang="ru-RU" sz="1400" i="1" dirty="0">
                <a:solidFill>
                  <a:srgbClr val="002060"/>
                </a:solidFill>
                <a:latin typeface="Georgia" panose="02040502050405020303" pitchFamily="18" charset="0"/>
                <a:ea typeface="Times New Roman" panose="02020603050405020304" pitchFamily="18" charset="0"/>
              </a:rPr>
              <a:t>с </a:t>
            </a:r>
            <a:r>
              <a:rPr lang="ru-RU" sz="1400" i="1" dirty="0" smtClean="0">
                <a:solidFill>
                  <a:srgbClr val="002060"/>
                </a:solidFill>
                <a:latin typeface="Georgia" panose="02040502050405020303" pitchFamily="18" charset="0"/>
                <a:ea typeface="Times New Roman" panose="02020603050405020304" pitchFamily="18" charset="0"/>
              </a:rPr>
              <a:t>нею </a:t>
            </a:r>
            <a:r>
              <a:rPr lang="ru-RU" sz="1400" i="1" dirty="0">
                <a:solidFill>
                  <a:srgbClr val="002060"/>
                </a:solidFill>
                <a:latin typeface="Georgia" panose="02040502050405020303" pitchFamily="18" charset="0"/>
                <a:ea typeface="Times New Roman" panose="02020603050405020304" pitchFamily="18" charset="0"/>
              </a:rPr>
              <a:t>воспитанники отправились в увлекательное путешествие в </a:t>
            </a:r>
            <a:r>
              <a:rPr lang="ru-RU" sz="1400" i="1" dirty="0" smtClean="0">
                <a:solidFill>
                  <a:srgbClr val="002060"/>
                </a:solidFill>
                <a:latin typeface="Georgia" panose="02040502050405020303" pitchFamily="18" charset="0"/>
                <a:ea typeface="Times New Roman" panose="02020603050405020304" pitchFamily="18" charset="0"/>
              </a:rPr>
              <a:t>«осенний лес» </a:t>
            </a:r>
            <a:r>
              <a:rPr lang="ru-RU" sz="1400" i="1" dirty="0">
                <a:solidFill>
                  <a:srgbClr val="002060"/>
                </a:solidFill>
                <a:latin typeface="Georgia" panose="02040502050405020303" pitchFamily="18" charset="0"/>
                <a:ea typeface="Times New Roman" panose="02020603050405020304" pitchFamily="18" charset="0"/>
              </a:rPr>
              <a:t>и на </a:t>
            </a:r>
            <a:r>
              <a:rPr lang="ru-RU" sz="1400" i="1" dirty="0" smtClean="0">
                <a:solidFill>
                  <a:srgbClr val="002060"/>
                </a:solidFill>
                <a:latin typeface="Georgia" panose="02040502050405020303" pitchFamily="18" charset="0"/>
                <a:ea typeface="Times New Roman" panose="02020603050405020304" pitchFamily="18" charset="0"/>
              </a:rPr>
              <a:t>«огород».</a:t>
            </a:r>
            <a:endParaRPr lang="ru-RU" sz="1200" dirty="0">
              <a:latin typeface="Times New Roman" panose="02020603050405020304" pitchFamily="18" charset="0"/>
              <a:ea typeface="Times New Roman" panose="02020603050405020304" pitchFamily="18" charset="0"/>
            </a:endParaRPr>
          </a:p>
          <a:p>
            <a:pPr>
              <a:lnSpc>
                <a:spcPts val="1470"/>
              </a:lnSpc>
              <a:spcAft>
                <a:spcPts val="0"/>
              </a:spcAft>
            </a:pPr>
            <a:r>
              <a:rPr lang="ru-RU" sz="1400" i="1" dirty="0">
                <a:solidFill>
                  <a:srgbClr val="002060"/>
                </a:solidFill>
                <a:latin typeface="Georgia" panose="02040502050405020303" pitchFamily="18" charset="0"/>
                <a:ea typeface="Times New Roman" panose="02020603050405020304" pitchFamily="18" charset="0"/>
                <a:cs typeface="Arial" panose="020B0604020202020204" pitchFamily="34" charset="0"/>
              </a:rPr>
              <a:t> </a:t>
            </a:r>
            <a:r>
              <a:rPr lang="ru-RU" sz="1400" i="1" dirty="0" smtClean="0">
                <a:solidFill>
                  <a:srgbClr val="002060"/>
                </a:solidFill>
                <a:latin typeface="Georgia" panose="02040502050405020303" pitchFamily="18" charset="0"/>
                <a:ea typeface="Times New Roman" panose="02020603050405020304" pitchFamily="18" charset="0"/>
                <a:cs typeface="Arial" panose="020B0604020202020204" pitchFamily="34" charset="0"/>
              </a:rPr>
              <a:t>	</a:t>
            </a:r>
            <a:r>
              <a:rPr lang="ru-RU" sz="1400" i="1" dirty="0" smtClean="0">
                <a:solidFill>
                  <a:srgbClr val="002060"/>
                </a:solidFill>
                <a:latin typeface="Georgia" panose="02040502050405020303" pitchFamily="18" charset="0"/>
                <a:ea typeface="Times New Roman" panose="02020603050405020304" pitchFamily="18" charset="0"/>
              </a:rPr>
              <a:t>На </a:t>
            </a:r>
            <a:r>
              <a:rPr lang="ru-RU" sz="1400" i="1" dirty="0">
                <a:solidFill>
                  <a:srgbClr val="002060"/>
                </a:solidFill>
                <a:latin typeface="Georgia" panose="02040502050405020303" pitchFamily="18" charset="0"/>
                <a:ea typeface="Times New Roman" panose="02020603050405020304" pitchFamily="18" charset="0"/>
              </a:rPr>
              <a:t>празднике дети пели песни, исполняли танцы, играли в веселые игры, отгадывали осенние </a:t>
            </a:r>
            <a:r>
              <a:rPr lang="ru-RU" sz="1400" i="1" dirty="0" smtClean="0">
                <a:solidFill>
                  <a:srgbClr val="002060"/>
                </a:solidFill>
                <a:latin typeface="Georgia" panose="02040502050405020303" pitchFamily="18" charset="0"/>
                <a:ea typeface="Times New Roman" panose="02020603050405020304" pitchFamily="18" charset="0"/>
              </a:rPr>
              <a:t>загадки, рассказывали </a:t>
            </a:r>
            <a:r>
              <a:rPr lang="ru-RU" sz="1400" i="1" dirty="0">
                <a:solidFill>
                  <a:srgbClr val="002060"/>
                </a:solidFill>
                <a:latin typeface="Georgia" panose="02040502050405020303" pitchFamily="18" charset="0"/>
                <a:ea typeface="Times New Roman" panose="02020603050405020304" pitchFamily="18" charset="0"/>
              </a:rPr>
              <a:t>стихи. </a:t>
            </a:r>
            <a:endParaRPr lang="ru-RU" sz="1400" i="1" dirty="0" smtClean="0">
              <a:solidFill>
                <a:srgbClr val="002060"/>
              </a:solidFill>
              <a:latin typeface="Georgia" panose="02040502050405020303" pitchFamily="18" charset="0"/>
              <a:ea typeface="Times New Roman" panose="02020603050405020304" pitchFamily="18" charset="0"/>
            </a:endParaRPr>
          </a:p>
          <a:p>
            <a:pPr>
              <a:lnSpc>
                <a:spcPts val="1470"/>
              </a:lnSpc>
              <a:spcAft>
                <a:spcPts val="0"/>
              </a:spcAft>
            </a:pPr>
            <a:r>
              <a:rPr lang="ru-RU" sz="1400" i="1" dirty="0">
                <a:solidFill>
                  <a:srgbClr val="002060"/>
                </a:solidFill>
                <a:latin typeface="Georgia" panose="02040502050405020303" pitchFamily="18" charset="0"/>
                <a:ea typeface="Times New Roman" panose="02020603050405020304" pitchFamily="18" charset="0"/>
              </a:rPr>
              <a:t>	</a:t>
            </a:r>
            <a:r>
              <a:rPr lang="ru-RU" sz="1400" i="1" dirty="0" smtClean="0">
                <a:solidFill>
                  <a:srgbClr val="002060"/>
                </a:solidFill>
                <a:latin typeface="Georgia" panose="02040502050405020303" pitchFamily="18" charset="0"/>
                <a:ea typeface="Times New Roman" panose="02020603050405020304" pitchFamily="18" charset="0"/>
              </a:rPr>
              <a:t> А </a:t>
            </a:r>
            <a:r>
              <a:rPr lang="ru-RU" sz="1400" i="1" dirty="0">
                <a:solidFill>
                  <a:srgbClr val="002060"/>
                </a:solidFill>
                <a:latin typeface="Georgia" panose="02040502050405020303" pitchFamily="18" charset="0"/>
                <a:ea typeface="Times New Roman" panose="02020603050405020304" pitchFamily="18" charset="0"/>
              </a:rPr>
              <a:t>самым ярким и запоминающимся эпизодом стал сюрпризный момент – корзина с фруктами от </a:t>
            </a:r>
            <a:r>
              <a:rPr lang="ru-RU" sz="1400" i="1" dirty="0" smtClean="0">
                <a:solidFill>
                  <a:srgbClr val="002060"/>
                </a:solidFill>
                <a:latin typeface="Georgia" panose="02040502050405020303" pitchFamily="18" charset="0"/>
                <a:ea typeface="Times New Roman" panose="02020603050405020304" pitchFamily="18" charset="0"/>
              </a:rPr>
              <a:t>Осени </a:t>
            </a:r>
            <a:r>
              <a:rPr lang="ru-RU" sz="1400" i="1" dirty="0">
                <a:solidFill>
                  <a:srgbClr val="002060"/>
                </a:solidFill>
                <a:latin typeface="Georgia" panose="02040502050405020303" pitchFamily="18" charset="0"/>
                <a:ea typeface="Times New Roman" panose="02020603050405020304" pitchFamily="18" charset="0"/>
              </a:rPr>
              <a:t>для всех ребят!</a:t>
            </a:r>
            <a:endParaRPr lang="ru-RU" sz="1200" dirty="0">
              <a:latin typeface="Times New Roman" panose="02020603050405020304" pitchFamily="18" charset="0"/>
              <a:ea typeface="Times New Roman" panose="02020603050405020304" pitchFamily="18" charset="0"/>
            </a:endParaRPr>
          </a:p>
          <a:p>
            <a:pPr>
              <a:lnSpc>
                <a:spcPts val="1470"/>
              </a:lnSpc>
              <a:spcAft>
                <a:spcPts val="0"/>
              </a:spcAft>
            </a:pPr>
            <a:r>
              <a:rPr lang="ru-RU" sz="1400" i="1" dirty="0">
                <a:solidFill>
                  <a:srgbClr val="002060"/>
                </a:solidFill>
                <a:latin typeface="Georgia" panose="02040502050405020303"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p:txBody>
      </p:sp>
      <p:pic>
        <p:nvPicPr>
          <p:cNvPr id="11" name="Рисунок 10" descr="C:\Users\bairm\Documents\СТАРШАЯ2020\PHOTO-2020-11-18-14-04-34.jpg"/>
          <p:cNvPicPr/>
          <p:nvPr/>
        </p:nvPicPr>
        <p:blipFill rotWithShape="1">
          <a:blip r:embed="rId2" cstate="print">
            <a:extLst>
              <a:ext uri="{28A0092B-C50C-407E-A947-70E740481C1C}">
                <a14:useLocalDpi xmlns:a14="http://schemas.microsoft.com/office/drawing/2010/main" val="0"/>
              </a:ext>
            </a:extLst>
          </a:blip>
          <a:srcRect l="7945" r="17719"/>
          <a:stretch/>
        </p:blipFill>
        <p:spPr bwMode="auto">
          <a:xfrm>
            <a:off x="401340" y="5970330"/>
            <a:ext cx="3960440" cy="2736304"/>
          </a:xfrm>
          <a:prstGeom prst="rect">
            <a:avLst/>
          </a:prstGeom>
          <a:noFill/>
          <a:ln w="57150">
            <a:solidFill>
              <a:srgbClr val="00B050"/>
            </a:solidFill>
          </a:ln>
          <a:extLst>
            <a:ext uri="{53640926-AAD7-44D8-BBD7-CCE9431645EC}">
              <a14:shadowObscured xmlns:a14="http://schemas.microsoft.com/office/drawing/2010/main"/>
            </a:ext>
          </a:extLst>
        </p:spPr>
      </p:pic>
      <p:sp>
        <p:nvSpPr>
          <p:cNvPr id="7" name="Прямоугольник 6"/>
          <p:cNvSpPr/>
          <p:nvPr/>
        </p:nvSpPr>
        <p:spPr>
          <a:xfrm>
            <a:off x="401340" y="3554640"/>
            <a:ext cx="6294536" cy="2031325"/>
          </a:xfrm>
          <a:prstGeom prst="rect">
            <a:avLst/>
          </a:prstGeom>
        </p:spPr>
        <p:txBody>
          <a:bodyPr wrap="square">
            <a:spAutoFit/>
          </a:bodyPr>
          <a:lstStyle/>
          <a:p>
            <a:r>
              <a:rPr lang="ru-RU" sz="1400" i="1" dirty="0" smtClean="0">
                <a:solidFill>
                  <a:srgbClr val="002060"/>
                </a:solidFill>
                <a:latin typeface="Georgia" panose="02040502050405020303" pitchFamily="18" charset="0"/>
                <a:ea typeface="Times New Roman" panose="02020603050405020304" pitchFamily="18" charset="0"/>
              </a:rPr>
              <a:t>	Праздник </a:t>
            </a:r>
            <a:r>
              <a:rPr lang="ru-RU" sz="1400" i="1" dirty="0">
                <a:solidFill>
                  <a:srgbClr val="002060"/>
                </a:solidFill>
                <a:latin typeface="Georgia" panose="02040502050405020303" pitchFamily="18" charset="0"/>
                <a:ea typeface="Times New Roman" panose="02020603050405020304" pitchFamily="18" charset="0"/>
              </a:rPr>
              <a:t>в детском саду – это всегда удивительные чудеса, волшебные краски, звонкий смех воспитанников, море улыбок и веселья. Хоть и говорят, что осень унылая пора, но дети как никто другой, способны радоваться шороху золотистых опавших листьев под ногами, дождику, под которым так интересно гулять под зонтиком, обув резиновые сапожки. Вот почему праздник осени в детском саду является одним из самых </a:t>
            </a:r>
            <a:r>
              <a:rPr lang="ru-RU" sz="1400" i="1" dirty="0" smtClean="0">
                <a:solidFill>
                  <a:srgbClr val="002060"/>
                </a:solidFill>
                <a:latin typeface="Georgia" panose="02040502050405020303" pitchFamily="18" charset="0"/>
                <a:ea typeface="Times New Roman" panose="02020603050405020304" pitchFamily="18" charset="0"/>
              </a:rPr>
              <a:t>любимых  </a:t>
            </a:r>
            <a:r>
              <a:rPr lang="ru-RU" sz="1400" i="1" dirty="0">
                <a:solidFill>
                  <a:srgbClr val="002060"/>
                </a:solidFill>
                <a:latin typeface="Georgia" panose="02040502050405020303" pitchFamily="18" charset="0"/>
                <a:ea typeface="Times New Roman" panose="02020603050405020304" pitchFamily="18" charset="0"/>
              </a:rPr>
              <a:t>у нашей детворы. </a:t>
            </a:r>
            <a:endParaRPr lang="ru-RU" sz="1400" i="1" dirty="0" smtClean="0">
              <a:solidFill>
                <a:srgbClr val="002060"/>
              </a:solidFill>
              <a:latin typeface="Georgia" panose="02040502050405020303" pitchFamily="18" charset="0"/>
              <a:ea typeface="Times New Roman" panose="02020603050405020304" pitchFamily="18" charset="0"/>
            </a:endParaRPr>
          </a:p>
          <a:p>
            <a:r>
              <a:rPr lang="ru-RU" sz="1400" i="1" dirty="0">
                <a:solidFill>
                  <a:srgbClr val="002060"/>
                </a:solidFill>
                <a:latin typeface="Georgia" panose="02040502050405020303" pitchFamily="18" charset="0"/>
                <a:ea typeface="Times New Roman" panose="02020603050405020304" pitchFamily="18" charset="0"/>
              </a:rPr>
              <a:t>	</a:t>
            </a:r>
            <a:r>
              <a:rPr lang="ru-RU" sz="1400" i="1" dirty="0" smtClean="0">
                <a:solidFill>
                  <a:srgbClr val="002060"/>
                </a:solidFill>
                <a:latin typeface="Georgia" panose="02040502050405020303" pitchFamily="18" charset="0"/>
                <a:ea typeface="Times New Roman" panose="02020603050405020304" pitchFamily="18" charset="0"/>
              </a:rPr>
              <a:t>Мероприятие </a:t>
            </a:r>
            <a:r>
              <a:rPr lang="ru-RU" sz="1400" i="1" dirty="0">
                <a:solidFill>
                  <a:srgbClr val="002060"/>
                </a:solidFill>
                <a:latin typeface="Georgia" panose="02040502050405020303" pitchFamily="18" charset="0"/>
                <a:ea typeface="Times New Roman" panose="02020603050405020304" pitchFamily="18" charset="0"/>
              </a:rPr>
              <a:t>было веселым, </a:t>
            </a:r>
            <a:r>
              <a:rPr lang="ru-RU" sz="1400" i="1" dirty="0" smtClean="0">
                <a:solidFill>
                  <a:srgbClr val="002060"/>
                </a:solidFill>
                <a:latin typeface="Georgia" panose="02040502050405020303" pitchFamily="18" charset="0"/>
                <a:ea typeface="Times New Roman" panose="02020603050405020304" pitchFamily="18" charset="0"/>
              </a:rPr>
              <a:t>ярким, увлекательным</a:t>
            </a:r>
            <a:r>
              <a:rPr lang="ru-RU" sz="1400" i="1" dirty="0">
                <a:solidFill>
                  <a:srgbClr val="002060"/>
                </a:solidFill>
                <a:latin typeface="Georgia" panose="02040502050405020303" pitchFamily="18" charset="0"/>
                <a:ea typeface="Times New Roman" panose="02020603050405020304" pitchFamily="18" charset="0"/>
              </a:rPr>
              <a:t>.  Воспитанники получили много позитивных эмоций. </a:t>
            </a:r>
            <a:endParaRPr lang="ru-RU" dirty="0"/>
          </a:p>
        </p:txBody>
      </p:sp>
      <p:sp>
        <p:nvSpPr>
          <p:cNvPr id="8" name="Прямоугольник 7"/>
          <p:cNvSpPr/>
          <p:nvPr/>
        </p:nvSpPr>
        <p:spPr>
          <a:xfrm>
            <a:off x="4887956" y="8409985"/>
            <a:ext cx="1550314" cy="528350"/>
          </a:xfrm>
          <a:prstGeom prst="rect">
            <a:avLst/>
          </a:prstGeom>
        </p:spPr>
        <p:txBody>
          <a:bodyPr wrap="square">
            <a:spAutoFit/>
          </a:bodyPr>
          <a:lstStyle/>
          <a:p>
            <a:pPr algn="r">
              <a:lnSpc>
                <a:spcPts val="1720"/>
              </a:lnSpc>
            </a:pPr>
            <a:r>
              <a:rPr lang="ru-RU" sz="1400" i="1" dirty="0">
                <a:solidFill>
                  <a:srgbClr val="002060"/>
                </a:solidFill>
                <a:latin typeface="Georgia" panose="02040502050405020303" pitchFamily="18" charset="0"/>
                <a:ea typeface="Times New Roman"/>
              </a:rPr>
              <a:t>Б</a:t>
            </a:r>
            <a:r>
              <a:rPr lang="ru-RU" sz="1400" i="1" dirty="0" smtClean="0">
                <a:solidFill>
                  <a:srgbClr val="002060"/>
                </a:solidFill>
                <a:latin typeface="Georgia" panose="02040502050405020303" pitchFamily="18" charset="0"/>
                <a:ea typeface="Times New Roman"/>
              </a:rPr>
              <a:t>. </a:t>
            </a:r>
            <a:r>
              <a:rPr lang="ru-RU" sz="1400" i="1" dirty="0">
                <a:solidFill>
                  <a:srgbClr val="002060"/>
                </a:solidFill>
                <a:latin typeface="Georgia" panose="02040502050405020303" pitchFamily="18" charset="0"/>
                <a:ea typeface="Times New Roman"/>
              </a:rPr>
              <a:t>Б</a:t>
            </a:r>
            <a:r>
              <a:rPr lang="ru-RU" sz="1400" i="1" dirty="0" smtClean="0">
                <a:solidFill>
                  <a:srgbClr val="002060"/>
                </a:solidFill>
                <a:latin typeface="Georgia" panose="02040502050405020303" pitchFamily="18" charset="0"/>
                <a:ea typeface="Times New Roman"/>
              </a:rPr>
              <a:t>. Дабаева</a:t>
            </a:r>
            <a:endParaRPr lang="ru-RU" sz="1400" i="1" dirty="0">
              <a:solidFill>
                <a:srgbClr val="002060"/>
              </a:solidFill>
              <a:latin typeface="Georgia" panose="02040502050405020303" pitchFamily="18" charset="0"/>
              <a:ea typeface="Times New Roman"/>
            </a:endParaRPr>
          </a:p>
          <a:p>
            <a:pPr algn="r">
              <a:lnSpc>
                <a:spcPts val="1720"/>
              </a:lnSpc>
            </a:pPr>
            <a:r>
              <a:rPr lang="ru-RU" sz="1400" i="1" dirty="0">
                <a:solidFill>
                  <a:srgbClr val="002060"/>
                </a:solidFill>
                <a:latin typeface="Georgia" panose="02040502050405020303" pitchFamily="18" charset="0"/>
                <a:ea typeface="Times New Roman"/>
              </a:rPr>
              <a:t>воспитатель</a:t>
            </a:r>
          </a:p>
        </p:txBody>
      </p:sp>
    </p:spTree>
    <p:extLst>
      <p:ext uri="{BB962C8B-B14F-4D97-AF65-F5344CB8AC3E}">
        <p14:creationId xmlns:p14="http://schemas.microsoft.com/office/powerpoint/2010/main" val="429472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9101" y="1769947"/>
            <a:ext cx="2938636" cy="4651594"/>
          </a:xfrm>
          <a:prstGeom prst="rect">
            <a:avLst/>
          </a:prstGeom>
        </p:spPr>
        <p:txBody>
          <a:bodyPr wrap="square">
            <a:spAutoFit/>
          </a:bodyPr>
          <a:lstStyle/>
          <a:p>
            <a:pPr>
              <a:lnSpc>
                <a:spcPct val="107000"/>
              </a:lnSpc>
              <a:spcAft>
                <a:spcPts val="800"/>
              </a:spcAft>
            </a:pPr>
            <a:r>
              <a:rPr lang="ru-RU" sz="1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Заиграев Илья </a:t>
            </a:r>
            <a:r>
              <a:rPr lang="ru-RU" sz="1400" b="1"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5 лет</a:t>
            </a:r>
            <a:endParaRPr lang="ru-RU" sz="1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b="1" i="1" dirty="0">
                <a:solidFill>
                  <a:srgbClr val="FF3300"/>
                </a:solidFill>
                <a:latin typeface="Georgia" panose="02040502050405020303" pitchFamily="18" charset="0"/>
                <a:ea typeface="Calibri" panose="020F0502020204030204" pitchFamily="34" charset="0"/>
                <a:cs typeface="Times New Roman" panose="02020603050405020304" pitchFamily="18" charset="0"/>
              </a:rPr>
              <a:t>«Я люблю лепить!» </a:t>
            </a:r>
          </a:p>
          <a:p>
            <a:r>
              <a:rPr lang="ru-RU" sz="1400" i="1" dirty="0">
                <a:solidFill>
                  <a:srgbClr val="002060"/>
                </a:solidFill>
                <a:latin typeface="Georgia" panose="02040502050405020303" pitchFamily="18" charset="0"/>
                <a:ea typeface="Times New Roman" panose="02020603050405020304" pitchFamily="18" charset="0"/>
              </a:rPr>
              <a:t>Я леплю из пластилина</a:t>
            </a:r>
            <a:br>
              <a:rPr lang="ru-RU" sz="1400" i="1" dirty="0">
                <a:solidFill>
                  <a:srgbClr val="002060"/>
                </a:solidFill>
                <a:latin typeface="Georgia" panose="02040502050405020303" pitchFamily="18" charset="0"/>
                <a:ea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rPr>
              <a:t>Всё, что только захочу:</a:t>
            </a:r>
            <a:br>
              <a:rPr lang="ru-RU" sz="1400" i="1" dirty="0">
                <a:solidFill>
                  <a:srgbClr val="002060"/>
                </a:solidFill>
                <a:latin typeface="Georgia" panose="02040502050405020303" pitchFamily="18" charset="0"/>
                <a:ea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rPr>
              <a:t>Захочу — слеплю машину,</a:t>
            </a:r>
            <a:br>
              <a:rPr lang="ru-RU" sz="1400" i="1" dirty="0">
                <a:solidFill>
                  <a:srgbClr val="002060"/>
                </a:solidFill>
                <a:latin typeface="Georgia" panose="02040502050405020303" pitchFamily="18" charset="0"/>
                <a:ea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rPr>
              <a:t>Мне такое по плечу.</a:t>
            </a:r>
          </a:p>
          <a:p>
            <a:r>
              <a:rPr lang="ru-RU" sz="1400" i="1" dirty="0">
                <a:solidFill>
                  <a:srgbClr val="002060"/>
                </a:solidFill>
                <a:latin typeface="Georgia" panose="02040502050405020303" pitchFamily="18" charset="0"/>
                <a:ea typeface="Times New Roman" panose="02020603050405020304" pitchFamily="18" charset="0"/>
              </a:rPr>
              <a:t>Вылеплю из пластилина</a:t>
            </a:r>
            <a:br>
              <a:rPr lang="ru-RU" sz="1400" i="1" dirty="0">
                <a:solidFill>
                  <a:srgbClr val="002060"/>
                </a:solidFill>
                <a:latin typeface="Georgia" panose="02040502050405020303" pitchFamily="18" charset="0"/>
                <a:ea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rPr>
              <a:t>Разноцветных лошадей</a:t>
            </a:r>
            <a:br>
              <a:rPr lang="ru-RU" sz="1400" i="1" dirty="0">
                <a:solidFill>
                  <a:srgbClr val="002060"/>
                </a:solidFill>
                <a:latin typeface="Georgia" panose="02040502050405020303" pitchFamily="18" charset="0"/>
                <a:ea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rPr>
              <a:t>И на их широких спинах</a:t>
            </a:r>
            <a:br>
              <a:rPr lang="ru-RU" sz="1400" i="1" dirty="0">
                <a:solidFill>
                  <a:srgbClr val="002060"/>
                </a:solidFill>
                <a:latin typeface="Georgia" panose="02040502050405020303" pitchFamily="18" charset="0"/>
                <a:ea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rPr>
              <a:t>Рассажу богатырей.</a:t>
            </a:r>
          </a:p>
          <a:p>
            <a:r>
              <a:rPr lang="ru-RU" sz="1400" i="1" dirty="0">
                <a:solidFill>
                  <a:srgbClr val="002060"/>
                </a:solidFill>
                <a:latin typeface="Georgia" panose="02040502050405020303" pitchFamily="18" charset="0"/>
                <a:ea typeface="Times New Roman" panose="02020603050405020304" pitchFamily="18" charset="0"/>
              </a:rPr>
              <a:t>Вылеплю из пластилина</a:t>
            </a:r>
            <a:br>
              <a:rPr lang="ru-RU" sz="1400" i="1" dirty="0">
                <a:solidFill>
                  <a:srgbClr val="002060"/>
                </a:solidFill>
                <a:latin typeface="Georgia" panose="02040502050405020303" pitchFamily="18" charset="0"/>
                <a:ea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rPr>
              <a:t>Моря синего залив.</a:t>
            </a:r>
            <a:br>
              <a:rPr lang="ru-RU" sz="1400" i="1" dirty="0">
                <a:solidFill>
                  <a:srgbClr val="002060"/>
                </a:solidFill>
                <a:latin typeface="Georgia" panose="02040502050405020303" pitchFamily="18" charset="0"/>
                <a:ea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rPr>
              <a:t>Там весёлые дельфины</a:t>
            </a:r>
            <a:br>
              <a:rPr lang="ru-RU" sz="1400" i="1" dirty="0">
                <a:solidFill>
                  <a:srgbClr val="002060"/>
                </a:solidFill>
                <a:latin typeface="Georgia" panose="02040502050405020303" pitchFamily="18" charset="0"/>
                <a:ea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rPr>
              <a:t>Разрезвились, к нам приплыв.</a:t>
            </a:r>
          </a:p>
          <a:p>
            <a:r>
              <a:rPr lang="ru-RU" sz="1400" i="1" dirty="0">
                <a:solidFill>
                  <a:srgbClr val="002060"/>
                </a:solidFill>
                <a:latin typeface="Georgia" panose="02040502050405020303" pitchFamily="18" charset="0"/>
                <a:ea typeface="Times New Roman" panose="02020603050405020304" pitchFamily="18" charset="0"/>
              </a:rPr>
              <a:t>На деревьях фрукты зреют…</a:t>
            </a:r>
            <a:br>
              <a:rPr lang="ru-RU" sz="1400" i="1" dirty="0">
                <a:solidFill>
                  <a:srgbClr val="002060"/>
                </a:solidFill>
                <a:latin typeface="Georgia" panose="02040502050405020303" pitchFamily="18" charset="0"/>
                <a:ea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rPr>
              <a:t>Я любуюсь на красу:</a:t>
            </a:r>
            <a:br>
              <a:rPr lang="ru-RU" sz="1400" i="1" dirty="0">
                <a:solidFill>
                  <a:srgbClr val="002060"/>
                </a:solidFill>
                <a:latin typeface="Georgia" panose="02040502050405020303" pitchFamily="18" charset="0"/>
                <a:ea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rPr>
              <a:t>Пластилиновые звери</a:t>
            </a:r>
            <a:br>
              <a:rPr lang="ru-RU" sz="1400" i="1" dirty="0">
                <a:solidFill>
                  <a:srgbClr val="002060"/>
                </a:solidFill>
                <a:latin typeface="Georgia" panose="02040502050405020303" pitchFamily="18" charset="0"/>
                <a:ea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rPr>
              <a:t>В пластилиновом лесу</a:t>
            </a:r>
            <a:r>
              <a:rPr lang="ru-RU" sz="1400" i="1" dirty="0" smtClean="0">
                <a:solidFill>
                  <a:srgbClr val="002060"/>
                </a:solidFill>
                <a:latin typeface="Georgia" panose="02040502050405020303" pitchFamily="18" charset="0"/>
                <a:ea typeface="Times New Roman" panose="02020603050405020304" pitchFamily="18" charset="0"/>
              </a:rPr>
              <a:t>.</a:t>
            </a:r>
          </a:p>
          <a:p>
            <a:r>
              <a:rPr lang="ru-RU" sz="1400" i="1" dirty="0" smtClean="0">
                <a:solidFill>
                  <a:srgbClr val="002060"/>
                </a:solidFill>
                <a:latin typeface="Georgia" panose="02040502050405020303" pitchFamily="18" charset="0"/>
                <a:ea typeface="Times New Roman" panose="02020603050405020304" pitchFamily="18" charset="0"/>
              </a:rPr>
              <a:t>                         В. Полторжицкий</a:t>
            </a:r>
            <a:endParaRPr lang="ru-RU" sz="1400" i="1" dirty="0">
              <a:solidFill>
                <a:srgbClr val="002060"/>
              </a:solidFill>
              <a:latin typeface="Georgia" panose="02040502050405020303" pitchFamily="18" charset="0"/>
              <a:ea typeface="Times New Roman" panose="02020603050405020304" pitchFamily="18" charset="0"/>
            </a:endParaRPr>
          </a:p>
          <a:p>
            <a:pPr>
              <a:lnSpc>
                <a:spcPct val="107000"/>
              </a:lnSpc>
              <a:spcAft>
                <a:spcPts val="800"/>
              </a:spcAft>
            </a:pP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p>
        </p:txBody>
      </p:sp>
      <p:pic>
        <p:nvPicPr>
          <p:cNvPr id="5" name="Рисунок 4" descr="C:\Users\bairm\Documents\СТАРШАЯ2020\PHOTO-2020-11-18-14-31-56.jpg"/>
          <p:cNvPicPr/>
          <p:nvPr/>
        </p:nvPicPr>
        <p:blipFill rotWithShape="1">
          <a:blip r:embed="rId2" cstate="print">
            <a:extLst>
              <a:ext uri="{28A0092B-C50C-407E-A947-70E740481C1C}">
                <a14:useLocalDpi xmlns:a14="http://schemas.microsoft.com/office/drawing/2010/main" val="0"/>
              </a:ext>
            </a:extLst>
          </a:blip>
          <a:srcRect l="6591" t="26803" r="7431" b="27198"/>
          <a:stretch/>
        </p:blipFill>
        <p:spPr bwMode="auto">
          <a:xfrm>
            <a:off x="3913459" y="1912898"/>
            <a:ext cx="2632115" cy="3244275"/>
          </a:xfrm>
          <a:prstGeom prst="rect">
            <a:avLst/>
          </a:prstGeom>
          <a:noFill/>
          <a:ln w="57150">
            <a:solidFill>
              <a:srgbClr val="FFC000"/>
            </a:solidFill>
          </a:ln>
          <a:extLst>
            <a:ext uri="{53640926-AAD7-44D8-BBD7-CCE9431645EC}">
              <a14:shadowObscured xmlns:a14="http://schemas.microsoft.com/office/drawing/2010/main"/>
            </a:ext>
          </a:extLst>
        </p:spPr>
      </p:pic>
      <p:pic>
        <p:nvPicPr>
          <p:cNvPr id="6" name="Рисунок 5" descr="C:\Users\bairm\Documents\СТАРШАЯ2020\PHOTO-2020-11-18-14-31-57 — копия.jpg"/>
          <p:cNvPicPr/>
          <p:nvPr/>
        </p:nvPicPr>
        <p:blipFill rotWithShape="1">
          <a:blip r:embed="rId3">
            <a:extLst>
              <a:ext uri="{28A0092B-C50C-407E-A947-70E740481C1C}">
                <a14:useLocalDpi xmlns:a14="http://schemas.microsoft.com/office/drawing/2010/main" val="0"/>
              </a:ext>
            </a:extLst>
          </a:blip>
          <a:srcRect l="7164" t="26936" r="6575" b="26854"/>
          <a:stretch/>
        </p:blipFill>
        <p:spPr bwMode="auto">
          <a:xfrm>
            <a:off x="3913460" y="5508104"/>
            <a:ext cx="2632115" cy="3198148"/>
          </a:xfrm>
          <a:prstGeom prst="rect">
            <a:avLst/>
          </a:prstGeom>
          <a:noFill/>
          <a:ln w="57150">
            <a:solidFill>
              <a:srgbClr val="FFC000"/>
            </a:solidFill>
          </a:ln>
          <a:extLst>
            <a:ext uri="{53640926-AAD7-44D8-BBD7-CCE9431645EC}">
              <a14:shadowObscured xmlns:a14="http://schemas.microsoft.com/office/drawing/2010/main"/>
            </a:ext>
          </a:extLst>
        </p:spPr>
      </p:pic>
      <p:sp>
        <p:nvSpPr>
          <p:cNvPr id="7" name="Прямоугольник 6"/>
          <p:cNvSpPr/>
          <p:nvPr/>
        </p:nvSpPr>
        <p:spPr>
          <a:xfrm>
            <a:off x="533926" y="251520"/>
            <a:ext cx="5847401" cy="487506"/>
          </a:xfrm>
          <a:prstGeom prst="rect">
            <a:avLst/>
          </a:prstGeom>
        </p:spPr>
        <p:txBody>
          <a:bodyPr wrap="square">
            <a:spAutoFit/>
          </a:bodyPr>
          <a:lstStyle/>
          <a:p>
            <a:pPr lvl="0" algn="ctr">
              <a:lnSpc>
                <a:spcPct val="107000"/>
              </a:lnSpc>
              <a:spcAft>
                <a:spcPts val="800"/>
              </a:spcAft>
            </a:pPr>
            <a:r>
              <a:rPr lang="ru-RU" sz="2400" b="1" i="1" dirty="0" smtClean="0">
                <a:solidFill>
                  <a:srgbClr val="FF0000"/>
                </a:solidFill>
                <a:latin typeface="Georgia" panose="02040502050405020303" pitchFamily="18" charset="0"/>
                <a:ea typeface="Calibri" panose="020F0502020204030204" pitchFamily="34" charset="0"/>
                <a:cs typeface="Times New Roman" panose="02020603050405020304" pitchFamily="18" charset="0"/>
              </a:rPr>
              <a:t>«Семейные странички»</a:t>
            </a:r>
            <a:endParaRPr lang="ru-RU"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521532" y="734979"/>
            <a:ext cx="4275620" cy="584775"/>
          </a:xfrm>
          <a:prstGeom prst="rect">
            <a:avLst/>
          </a:prstGeom>
        </p:spPr>
        <p:txBody>
          <a:bodyPr wrap="square">
            <a:spAutoFit/>
          </a:bodyPr>
          <a:lstStyle/>
          <a:p>
            <a:r>
              <a:rPr lang="ru-RU" sz="1600" b="1" i="1" dirty="0" smtClean="0">
                <a:solidFill>
                  <a:srgbClr val="00B050"/>
                </a:solidFill>
                <a:latin typeface="Georgia" panose="02040502050405020303" pitchFamily="18" charset="0"/>
                <a:ea typeface="Calibri" panose="020F0502020204030204" pitchFamily="34" charset="0"/>
              </a:rPr>
              <a:t>Увлечения воспитанников группы «Солнышко» </a:t>
            </a:r>
          </a:p>
        </p:txBody>
      </p:sp>
      <p:sp>
        <p:nvSpPr>
          <p:cNvPr id="9" name="Прямоугольник 8"/>
          <p:cNvSpPr/>
          <p:nvPr/>
        </p:nvSpPr>
        <p:spPr>
          <a:xfrm>
            <a:off x="478680" y="6588224"/>
            <a:ext cx="2959057" cy="1792478"/>
          </a:xfrm>
          <a:prstGeom prst="rect">
            <a:avLst/>
          </a:prstGeom>
        </p:spPr>
        <p:txBody>
          <a:bodyPr wrap="square">
            <a:spAutoFit/>
          </a:bodyPr>
          <a:lstStyle/>
          <a:p>
            <a:pPr lvl="0">
              <a:lnSpc>
                <a:spcPct val="107000"/>
              </a:lnSpc>
              <a:spcAft>
                <a:spcPts val="800"/>
              </a:spcAft>
            </a:pP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	«Мое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хобби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 лепить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из пластилина. Я очень люблю лепить разные фигуры и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другие разные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поделки. Когда я слеплю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какую - нибудь поделку,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я сразу же бегу показывать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ее маме!»</a:t>
            </a:r>
          </a:p>
          <a:p>
            <a:pPr lvl="0" algn="r">
              <a:lnSpc>
                <a:spcPct val="107000"/>
              </a:lnSpc>
              <a:spcAft>
                <a:spcPts val="800"/>
              </a:spcAft>
            </a:pPr>
            <a:r>
              <a:rPr lang="ru-RU" sz="1400" b="1"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Илюша</a:t>
            </a:r>
            <a:endParaRPr lang="ru-RU" sz="1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1706142" y="8552363"/>
            <a:ext cx="1792478" cy="307777"/>
          </a:xfrm>
          <a:prstGeom prst="rect">
            <a:avLst/>
          </a:prstGeom>
        </p:spPr>
        <p:txBody>
          <a:bodyPr wrap="none">
            <a:spAutoFit/>
          </a:bodyPr>
          <a:lstStyle/>
          <a:p>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Семья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Заиграевых </a:t>
            </a:r>
            <a:endParaRPr lang="ru-RU" sz="1400" dirty="0">
              <a:solidFill>
                <a:srgbClr val="002060"/>
              </a:solidFill>
            </a:endParaRPr>
          </a:p>
        </p:txBody>
      </p:sp>
    </p:spTree>
    <p:extLst>
      <p:ext uri="{BB962C8B-B14F-4D97-AF65-F5344CB8AC3E}">
        <p14:creationId xmlns:p14="http://schemas.microsoft.com/office/powerpoint/2010/main" val="140542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593" y="825815"/>
            <a:ext cx="6264696" cy="307777"/>
          </a:xfrm>
          <a:prstGeom prst="rect">
            <a:avLst/>
          </a:prstGeom>
        </p:spPr>
        <p:txBody>
          <a:bodyPr wrap="square">
            <a:spAutoFit/>
          </a:bodyPr>
          <a:lstStyle/>
          <a:p>
            <a:r>
              <a:rPr lang="ru-RU" sz="1400" b="1" i="1" dirty="0" smtClean="0">
                <a:solidFill>
                  <a:srgbClr val="FF3300"/>
                </a:solidFill>
                <a:latin typeface="Georgia" panose="02040502050405020303" pitchFamily="18" charset="0"/>
                <a:ea typeface="Calibri" panose="020F0502020204030204" pitchFamily="34" charset="0"/>
              </a:rPr>
              <a:t>«Моё увлечение -</a:t>
            </a:r>
            <a:r>
              <a:rPr lang="ru-RU" sz="1400" b="1" i="1" dirty="0">
                <a:solidFill>
                  <a:srgbClr val="FF3300"/>
                </a:solidFill>
                <a:latin typeface="Georgia" panose="02040502050405020303" pitchFamily="18" charset="0"/>
                <a:ea typeface="Calibri" panose="020F0502020204030204" pitchFamily="34" charset="0"/>
              </a:rPr>
              <a:t> </a:t>
            </a:r>
            <a:r>
              <a:rPr lang="ru-RU" sz="1400" b="1" i="1" dirty="0" smtClean="0">
                <a:solidFill>
                  <a:srgbClr val="FF3300"/>
                </a:solidFill>
                <a:latin typeface="Georgia" panose="02040502050405020303" pitchFamily="18" charset="0"/>
                <a:ea typeface="Calibri" panose="020F0502020204030204" pitchFamily="34" charset="0"/>
              </a:rPr>
              <a:t>«</a:t>
            </a:r>
            <a:r>
              <a:rPr lang="ru-RU" sz="1400" b="1" i="1" dirty="0">
                <a:solidFill>
                  <a:srgbClr val="FF3300"/>
                </a:solidFill>
                <a:latin typeface="Georgia" panose="02040502050405020303" pitchFamily="18" charset="0"/>
                <a:ea typeface="Calibri" panose="020F0502020204030204" pitchFamily="34" charset="0"/>
              </a:rPr>
              <a:t>Коллекция машин – </a:t>
            </a:r>
            <a:r>
              <a:rPr lang="ru-RU" sz="1400" b="1" i="1" dirty="0" smtClean="0">
                <a:solidFill>
                  <a:srgbClr val="FF3300"/>
                </a:solidFill>
                <a:latin typeface="Georgia" panose="02040502050405020303" pitchFamily="18" charset="0"/>
                <a:ea typeface="Calibri" panose="020F0502020204030204" pitchFamily="34" charset="0"/>
              </a:rPr>
              <a:t>почта России»» </a:t>
            </a:r>
            <a:endParaRPr lang="ru-RU" sz="1400" b="1" i="1" dirty="0">
              <a:solidFill>
                <a:srgbClr val="FF3300"/>
              </a:solidFill>
              <a:latin typeface="Georgia" panose="02040502050405020303" pitchFamily="18" charset="0"/>
            </a:endParaRPr>
          </a:p>
        </p:txBody>
      </p:sp>
      <p:sp>
        <p:nvSpPr>
          <p:cNvPr id="8" name="Прямоугольник 7"/>
          <p:cNvSpPr/>
          <p:nvPr/>
        </p:nvSpPr>
        <p:spPr>
          <a:xfrm>
            <a:off x="476672" y="4932040"/>
            <a:ext cx="3429000" cy="3323987"/>
          </a:xfrm>
          <a:prstGeom prst="rect">
            <a:avLst/>
          </a:prstGeom>
        </p:spPr>
        <p:txBody>
          <a:bodyPr>
            <a:spAutoFit/>
          </a:bodyPr>
          <a:lstStyle/>
          <a:p>
            <a:pPr>
              <a:spcAft>
                <a:spcPts val="0"/>
              </a:spcAft>
            </a:pP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	«Любая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игрушечная модель занимает почетное место в коллекции. И при этом подавляющее большинство девочек отдает предпочтение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куклам</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а вот мальчики с восторгом смотрят на машинки. Конечно, в первую очередь дело заключается в том, что машины яркие — и движутся, при этом издавая массу незнакомых звуков.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	Тимофею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очень интересно собирать коллекцию машин из серии «Почта России», они оставляют неизменно яркое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впечатление». </a:t>
            </a:r>
          </a:p>
        </p:txBody>
      </p:sp>
      <p:sp>
        <p:nvSpPr>
          <p:cNvPr id="9" name="Прямоугольник 8"/>
          <p:cNvSpPr/>
          <p:nvPr/>
        </p:nvSpPr>
        <p:spPr>
          <a:xfrm>
            <a:off x="1268760" y="1693988"/>
            <a:ext cx="2016224" cy="2677656"/>
          </a:xfrm>
          <a:prstGeom prst="rect">
            <a:avLst/>
          </a:prstGeom>
        </p:spPr>
        <p:txBody>
          <a:bodyPr wrap="square">
            <a:spAutoFit/>
          </a:bodyPr>
          <a:lstStyle/>
          <a:p>
            <a:r>
              <a:rPr lang="ru-RU" sz="1400" i="1" dirty="0">
                <a:solidFill>
                  <a:srgbClr val="002060"/>
                </a:solidFill>
                <a:latin typeface="Georgia" panose="02040502050405020303" pitchFamily="18" charset="0"/>
                <a:ea typeface="Calibri" panose="020F0502020204030204" pitchFamily="34" charset="0"/>
              </a:rPr>
              <a:t>Шуршат по дорогам</a:t>
            </a:r>
            <a:br>
              <a:rPr lang="ru-RU" sz="1400" i="1" dirty="0">
                <a:solidFill>
                  <a:srgbClr val="002060"/>
                </a:solidFill>
                <a:latin typeface="Georgia" panose="02040502050405020303" pitchFamily="18" charset="0"/>
                <a:ea typeface="Calibri" panose="020F0502020204030204" pitchFamily="34" charset="0"/>
              </a:rPr>
            </a:br>
            <a:r>
              <a:rPr lang="ru-RU" sz="1400" i="1" dirty="0">
                <a:solidFill>
                  <a:srgbClr val="002060"/>
                </a:solidFill>
                <a:latin typeface="Georgia" panose="02040502050405020303" pitchFamily="18" charset="0"/>
                <a:ea typeface="Calibri" panose="020F0502020204030204" pitchFamily="34" charset="0"/>
              </a:rPr>
              <a:t>Веселые шины,</a:t>
            </a:r>
            <a:br>
              <a:rPr lang="ru-RU" sz="1400" i="1" dirty="0">
                <a:solidFill>
                  <a:srgbClr val="002060"/>
                </a:solidFill>
                <a:latin typeface="Georgia" panose="02040502050405020303" pitchFamily="18" charset="0"/>
                <a:ea typeface="Calibri" panose="020F0502020204030204" pitchFamily="34" charset="0"/>
              </a:rPr>
            </a:br>
            <a:r>
              <a:rPr lang="ru-RU" sz="1400" i="1" dirty="0">
                <a:solidFill>
                  <a:srgbClr val="002060"/>
                </a:solidFill>
                <a:latin typeface="Georgia" panose="02040502050405020303" pitchFamily="18" charset="0"/>
                <a:ea typeface="Calibri" panose="020F0502020204030204" pitchFamily="34" charset="0"/>
              </a:rPr>
              <a:t>Спешат по дорогам</a:t>
            </a:r>
            <a:br>
              <a:rPr lang="ru-RU" sz="1400" i="1" dirty="0">
                <a:solidFill>
                  <a:srgbClr val="002060"/>
                </a:solidFill>
                <a:latin typeface="Georgia" panose="02040502050405020303" pitchFamily="18" charset="0"/>
                <a:ea typeface="Calibri" panose="020F0502020204030204" pitchFamily="34" charset="0"/>
              </a:rPr>
            </a:br>
            <a:r>
              <a:rPr lang="ru-RU" sz="1400" i="1" dirty="0">
                <a:solidFill>
                  <a:srgbClr val="002060"/>
                </a:solidFill>
                <a:latin typeface="Georgia" panose="02040502050405020303" pitchFamily="18" charset="0"/>
                <a:ea typeface="Calibri" panose="020F0502020204030204" pitchFamily="34" charset="0"/>
              </a:rPr>
              <a:t>Машины, машины.</a:t>
            </a:r>
            <a:br>
              <a:rPr lang="ru-RU" sz="1400" i="1" dirty="0">
                <a:solidFill>
                  <a:srgbClr val="002060"/>
                </a:solidFill>
                <a:latin typeface="Georgia" panose="02040502050405020303" pitchFamily="18" charset="0"/>
                <a:ea typeface="Calibri" panose="020F0502020204030204" pitchFamily="34" charset="0"/>
              </a:rPr>
            </a:br>
            <a:r>
              <a:rPr lang="ru-RU" sz="1400" i="1" dirty="0">
                <a:solidFill>
                  <a:srgbClr val="002060"/>
                </a:solidFill>
                <a:latin typeface="Georgia" panose="02040502050405020303" pitchFamily="18" charset="0"/>
                <a:ea typeface="Calibri" panose="020F0502020204030204" pitchFamily="34" charset="0"/>
              </a:rPr>
              <a:t>А в кузове – важные,</a:t>
            </a:r>
            <a:br>
              <a:rPr lang="ru-RU" sz="1400" i="1" dirty="0">
                <a:solidFill>
                  <a:srgbClr val="002060"/>
                </a:solidFill>
                <a:latin typeface="Georgia" panose="02040502050405020303" pitchFamily="18" charset="0"/>
                <a:ea typeface="Calibri" panose="020F0502020204030204" pitchFamily="34" charset="0"/>
              </a:rPr>
            </a:br>
            <a:r>
              <a:rPr lang="ru-RU" sz="1400" i="1" dirty="0">
                <a:solidFill>
                  <a:srgbClr val="002060"/>
                </a:solidFill>
                <a:latin typeface="Georgia" panose="02040502050405020303" pitchFamily="18" charset="0"/>
                <a:ea typeface="Calibri" panose="020F0502020204030204" pitchFamily="34" charset="0"/>
              </a:rPr>
              <a:t>Срочные грузы…</a:t>
            </a:r>
            <a:br>
              <a:rPr lang="ru-RU" sz="1400" i="1" dirty="0">
                <a:solidFill>
                  <a:srgbClr val="002060"/>
                </a:solidFill>
                <a:latin typeface="Georgia" panose="02040502050405020303" pitchFamily="18" charset="0"/>
                <a:ea typeface="Calibri" panose="020F0502020204030204" pitchFamily="34" charset="0"/>
              </a:rPr>
            </a:br>
            <a:r>
              <a:rPr lang="ru-RU" sz="1400" i="1" dirty="0">
                <a:solidFill>
                  <a:srgbClr val="002060"/>
                </a:solidFill>
                <a:latin typeface="Georgia" panose="02040502050405020303" pitchFamily="18" charset="0"/>
                <a:ea typeface="Calibri" panose="020F0502020204030204" pitchFamily="34" charset="0"/>
              </a:rPr>
              <a:t>Письмо и посылка                                                                                                                                  На почте России</a:t>
            </a:r>
            <a:br>
              <a:rPr lang="ru-RU" sz="1400" i="1" dirty="0">
                <a:solidFill>
                  <a:srgbClr val="002060"/>
                </a:solidFill>
                <a:latin typeface="Georgia" panose="02040502050405020303" pitchFamily="18" charset="0"/>
                <a:ea typeface="Calibri" panose="020F0502020204030204" pitchFamily="34" charset="0"/>
              </a:rPr>
            </a:br>
            <a:r>
              <a:rPr lang="ru-RU" sz="1400" i="1" dirty="0">
                <a:solidFill>
                  <a:srgbClr val="002060"/>
                </a:solidFill>
                <a:latin typeface="Georgia" panose="02040502050405020303" pitchFamily="18" charset="0"/>
                <a:ea typeface="Calibri" panose="020F0502020204030204" pitchFamily="34" charset="0"/>
              </a:rPr>
              <a:t>Работа шоферов</a:t>
            </a:r>
            <a:br>
              <a:rPr lang="ru-RU" sz="1400" i="1" dirty="0">
                <a:solidFill>
                  <a:srgbClr val="002060"/>
                </a:solidFill>
                <a:latin typeface="Georgia" panose="02040502050405020303" pitchFamily="18" charset="0"/>
                <a:ea typeface="Calibri" panose="020F0502020204030204" pitchFamily="34" charset="0"/>
              </a:rPr>
            </a:br>
            <a:r>
              <a:rPr lang="ru-RU" sz="1400" i="1" dirty="0">
                <a:solidFill>
                  <a:srgbClr val="002060"/>
                </a:solidFill>
                <a:latin typeface="Georgia" panose="02040502050405020303" pitchFamily="18" charset="0"/>
                <a:ea typeface="Calibri" panose="020F0502020204030204" pitchFamily="34" charset="0"/>
              </a:rPr>
              <a:t>Трудна и сложна,</a:t>
            </a:r>
            <a:br>
              <a:rPr lang="ru-RU" sz="1400" i="1" dirty="0">
                <a:solidFill>
                  <a:srgbClr val="002060"/>
                </a:solidFill>
                <a:latin typeface="Georgia" panose="02040502050405020303" pitchFamily="18" charset="0"/>
                <a:ea typeface="Calibri" panose="020F0502020204030204" pitchFamily="34" charset="0"/>
              </a:rPr>
            </a:br>
            <a:r>
              <a:rPr lang="ru-RU" sz="1400" i="1" dirty="0">
                <a:solidFill>
                  <a:srgbClr val="002060"/>
                </a:solidFill>
                <a:latin typeface="Georgia" panose="02040502050405020303" pitchFamily="18" charset="0"/>
                <a:ea typeface="Calibri" panose="020F0502020204030204" pitchFamily="34" charset="0"/>
              </a:rPr>
              <a:t>Но как она людям</a:t>
            </a:r>
            <a:br>
              <a:rPr lang="ru-RU" sz="1400" i="1" dirty="0">
                <a:solidFill>
                  <a:srgbClr val="002060"/>
                </a:solidFill>
                <a:latin typeface="Georgia" panose="02040502050405020303" pitchFamily="18" charset="0"/>
                <a:ea typeface="Calibri" panose="020F0502020204030204" pitchFamily="34" charset="0"/>
              </a:rPr>
            </a:br>
            <a:r>
              <a:rPr lang="ru-RU" sz="1400" i="1" dirty="0">
                <a:solidFill>
                  <a:srgbClr val="002060"/>
                </a:solidFill>
                <a:latin typeface="Georgia" panose="02040502050405020303" pitchFamily="18" charset="0"/>
                <a:ea typeface="Calibri" panose="020F0502020204030204" pitchFamily="34" charset="0"/>
              </a:rPr>
              <a:t>Повсюду нужна!</a:t>
            </a:r>
            <a:endParaRPr lang="ru-RU" sz="1400" i="1" dirty="0">
              <a:solidFill>
                <a:srgbClr val="002060"/>
              </a:solidFill>
              <a:latin typeface="Georgia" panose="02040502050405020303" pitchFamily="18" charset="0"/>
            </a:endParaRPr>
          </a:p>
        </p:txBody>
      </p:sp>
      <p:pic>
        <p:nvPicPr>
          <p:cNvPr id="10" name="Рисунок 9" descr="C:\Users\bairm\Documents\СТАРШАЯ2020\PHOTO-2020-11-18-14-32-00.jpg"/>
          <p:cNvPicPr/>
          <p:nvPr/>
        </p:nvPicPr>
        <p:blipFill rotWithShape="1">
          <a:blip r:embed="rId2" cstate="print">
            <a:extLst>
              <a:ext uri="{28A0092B-C50C-407E-A947-70E740481C1C}">
                <a14:useLocalDpi xmlns:a14="http://schemas.microsoft.com/office/drawing/2010/main" val="0"/>
              </a:ext>
            </a:extLst>
          </a:blip>
          <a:srcRect t="26076" b="11777"/>
          <a:stretch/>
        </p:blipFill>
        <p:spPr bwMode="auto">
          <a:xfrm>
            <a:off x="4433703" y="1513700"/>
            <a:ext cx="1950825" cy="2703185"/>
          </a:xfrm>
          <a:prstGeom prst="rect">
            <a:avLst/>
          </a:prstGeom>
          <a:noFill/>
          <a:ln w="57150">
            <a:solidFill>
              <a:schemeClr val="accent6">
                <a:lumMod val="75000"/>
              </a:schemeClr>
            </a:solidFill>
          </a:ln>
          <a:extLst>
            <a:ext uri="{53640926-AAD7-44D8-BBD7-CCE9431645EC}">
              <a14:shadowObscured xmlns:a14="http://schemas.microsoft.com/office/drawing/2010/main"/>
            </a:ext>
          </a:extLst>
        </p:spPr>
      </p:pic>
      <p:pic>
        <p:nvPicPr>
          <p:cNvPr id="11" name="Рисунок 10" descr="C:\Users\bairm\Documents\СТАРШАЯ2020\PHOTO-2020-11-18-14-31-58.jpg"/>
          <p:cNvPicPr/>
          <p:nvPr/>
        </p:nvPicPr>
        <p:blipFill rotWithShape="1">
          <a:blip r:embed="rId3" cstate="print">
            <a:extLst>
              <a:ext uri="{28A0092B-C50C-407E-A947-70E740481C1C}">
                <a14:useLocalDpi xmlns:a14="http://schemas.microsoft.com/office/drawing/2010/main" val="0"/>
              </a:ext>
            </a:extLst>
          </a:blip>
          <a:srcRect t="18134" b="30642"/>
          <a:stretch/>
        </p:blipFill>
        <p:spPr bwMode="auto">
          <a:xfrm>
            <a:off x="4418839" y="7042126"/>
            <a:ext cx="1954233" cy="1922362"/>
          </a:xfrm>
          <a:prstGeom prst="rect">
            <a:avLst/>
          </a:prstGeom>
          <a:noFill/>
          <a:ln w="57150">
            <a:solidFill>
              <a:schemeClr val="accent6">
                <a:lumMod val="75000"/>
              </a:schemeClr>
            </a:solidFill>
          </a:ln>
          <a:extLst>
            <a:ext uri="{53640926-AAD7-44D8-BBD7-CCE9431645EC}">
              <a14:shadowObscured xmlns:a14="http://schemas.microsoft.com/office/drawing/2010/main"/>
            </a:ext>
          </a:extLst>
        </p:spPr>
      </p:pic>
      <p:pic>
        <p:nvPicPr>
          <p:cNvPr id="12" name="Рисунок 11" descr="C:\Users\bairm\Documents\СТАРШАЯ2020\PHOTO-2020-11-18-14-32-00 — копия.jpg"/>
          <p:cNvPicPr/>
          <p:nvPr/>
        </p:nvPicPr>
        <p:blipFill rotWithShape="1">
          <a:blip r:embed="rId4" cstate="print">
            <a:extLst>
              <a:ext uri="{28A0092B-C50C-407E-A947-70E740481C1C}">
                <a14:useLocalDpi xmlns:a14="http://schemas.microsoft.com/office/drawing/2010/main" val="0"/>
              </a:ext>
            </a:extLst>
          </a:blip>
          <a:srcRect t="15288" b="32228"/>
          <a:stretch/>
        </p:blipFill>
        <p:spPr bwMode="auto">
          <a:xfrm>
            <a:off x="4423013" y="4515398"/>
            <a:ext cx="1961515" cy="2228215"/>
          </a:xfrm>
          <a:prstGeom prst="rect">
            <a:avLst/>
          </a:prstGeom>
          <a:noFill/>
          <a:ln w="57150">
            <a:solidFill>
              <a:schemeClr val="accent6">
                <a:lumMod val="75000"/>
              </a:schemeClr>
            </a:solidFill>
          </a:ln>
          <a:extLst>
            <a:ext uri="{53640926-AAD7-44D8-BBD7-CCE9431645EC}">
              <a14:shadowObscured xmlns:a14="http://schemas.microsoft.com/office/drawing/2010/main"/>
            </a:ext>
          </a:extLst>
        </p:spPr>
      </p:pic>
      <p:sp>
        <p:nvSpPr>
          <p:cNvPr id="3" name="Прямоугольник 2"/>
          <p:cNvSpPr/>
          <p:nvPr/>
        </p:nvSpPr>
        <p:spPr>
          <a:xfrm>
            <a:off x="334593" y="364892"/>
            <a:ext cx="2481770" cy="307777"/>
          </a:xfrm>
          <a:prstGeom prst="rect">
            <a:avLst/>
          </a:prstGeom>
        </p:spPr>
        <p:txBody>
          <a:bodyPr wrap="none">
            <a:spAutoFit/>
          </a:bodyPr>
          <a:lstStyle/>
          <a:p>
            <a:pPr lvl="0"/>
            <a:r>
              <a:rPr lang="ru-RU" sz="1400" b="1" i="1" dirty="0">
                <a:solidFill>
                  <a:srgbClr val="002060"/>
                </a:solidFill>
                <a:latin typeface="Georgia" panose="02040502050405020303" pitchFamily="18" charset="0"/>
                <a:ea typeface="Calibri" panose="020F0502020204030204" pitchFamily="34" charset="0"/>
              </a:rPr>
              <a:t>Голота Тимофей 5 лет</a:t>
            </a:r>
            <a:endParaRPr lang="ru-RU" sz="1400" b="1" i="1" dirty="0">
              <a:solidFill>
                <a:srgbClr val="002060"/>
              </a:solidFill>
              <a:latin typeface="Georgia" panose="02040502050405020303" pitchFamily="18" charset="0"/>
            </a:endParaRPr>
          </a:p>
        </p:txBody>
      </p:sp>
      <p:sp>
        <p:nvSpPr>
          <p:cNvPr id="13" name="Прямоугольник 12"/>
          <p:cNvSpPr/>
          <p:nvPr/>
        </p:nvSpPr>
        <p:spPr>
          <a:xfrm>
            <a:off x="2167290" y="8534397"/>
            <a:ext cx="1446230" cy="307777"/>
          </a:xfrm>
          <a:prstGeom prst="rect">
            <a:avLst/>
          </a:prstGeom>
        </p:spPr>
        <p:txBody>
          <a:bodyPr wrap="none">
            <a:spAutoFit/>
          </a:bodyPr>
          <a:lstStyle/>
          <a:p>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Семья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Голота </a:t>
            </a:r>
            <a:endParaRPr lang="ru-RU" sz="1400" dirty="0">
              <a:solidFill>
                <a:srgbClr val="002060"/>
              </a:solidFill>
            </a:endParaRPr>
          </a:p>
        </p:txBody>
      </p:sp>
    </p:spTree>
    <p:extLst>
      <p:ext uri="{BB962C8B-B14F-4D97-AF65-F5344CB8AC3E}">
        <p14:creationId xmlns:p14="http://schemas.microsoft.com/office/powerpoint/2010/main" val="162851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181" y="622433"/>
            <a:ext cx="4168129" cy="307777"/>
          </a:xfrm>
          <a:prstGeom prst="rect">
            <a:avLst/>
          </a:prstGeom>
        </p:spPr>
        <p:txBody>
          <a:bodyPr wrap="none">
            <a:spAutoFit/>
          </a:bodyPr>
          <a:lstStyle/>
          <a:p>
            <a:r>
              <a:rPr lang="ru-RU" sz="1400" b="1" i="1" dirty="0" smtClean="0">
                <a:solidFill>
                  <a:srgbClr val="FF0000"/>
                </a:solidFill>
                <a:latin typeface="Georgia" panose="02040502050405020303" pitchFamily="18" charset="0"/>
                <a:ea typeface="Calibri" panose="020F0502020204030204" pitchFamily="34" charset="0"/>
              </a:rPr>
              <a:t>«Моё увлечение «Волшебна </a:t>
            </a:r>
            <a:r>
              <a:rPr lang="ru-RU" sz="1400" b="1" i="1" dirty="0">
                <a:solidFill>
                  <a:srgbClr val="FF0000"/>
                </a:solidFill>
                <a:latin typeface="Georgia" panose="02040502050405020303" pitchFamily="18" charset="0"/>
                <a:ea typeface="Calibri" panose="020F0502020204030204" pitchFamily="34" charset="0"/>
              </a:rPr>
              <a:t>кисточка</a:t>
            </a:r>
            <a:r>
              <a:rPr lang="ru-RU" sz="1400" b="1" i="1" dirty="0" smtClean="0">
                <a:solidFill>
                  <a:srgbClr val="FF0000"/>
                </a:solidFill>
                <a:latin typeface="Georgia" panose="02040502050405020303" pitchFamily="18" charset="0"/>
                <a:ea typeface="Calibri" panose="020F0502020204030204" pitchFamily="34" charset="0"/>
              </a:rPr>
              <a:t>»» </a:t>
            </a:r>
            <a:endParaRPr lang="ru-RU" sz="1400" b="1" i="1" dirty="0">
              <a:solidFill>
                <a:srgbClr val="FF0000"/>
              </a:solidFill>
              <a:latin typeface="Georgia" panose="02040502050405020303" pitchFamily="18" charset="0"/>
            </a:endParaRPr>
          </a:p>
        </p:txBody>
      </p:sp>
      <p:sp>
        <p:nvSpPr>
          <p:cNvPr id="3" name="Прямоугольник 2"/>
          <p:cNvSpPr/>
          <p:nvPr/>
        </p:nvSpPr>
        <p:spPr>
          <a:xfrm>
            <a:off x="276715" y="1099634"/>
            <a:ext cx="3429000" cy="1689886"/>
          </a:xfrm>
          <a:prstGeom prst="rect">
            <a:avLst/>
          </a:prstGeom>
        </p:spPr>
        <p:txBody>
          <a:bodyPr>
            <a:spAutoFit/>
          </a:bodyPr>
          <a:lstStyle/>
          <a:p>
            <a:pPr>
              <a:lnSpc>
                <a:spcPct val="107000"/>
              </a:lnSpc>
              <a:spcAft>
                <a:spcPts val="0"/>
              </a:spcAft>
            </a:pP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	«Мир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волшебных линий, сказочных персонажей и интересных историй. Это мир, в котором Антонина является главным редактором и все зависит только от её мнения и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фантазии». </a:t>
            </a:r>
          </a:p>
          <a:p>
            <a:pPr algn="r">
              <a:lnSpc>
                <a:spcPct val="107000"/>
              </a:lnSpc>
              <a:spcAft>
                <a:spcPts val="0"/>
              </a:spcAft>
            </a:pPr>
            <a:r>
              <a:rPr lang="ru-RU" sz="1400" b="1" i="1"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Семья Паламарчук</a:t>
            </a:r>
            <a:endParaRPr lang="ru-RU" sz="1400" b="1" i="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467181" y="2639904"/>
            <a:ext cx="997389" cy="306815"/>
          </a:xfrm>
          <a:prstGeom prst="rect">
            <a:avLst/>
          </a:prstGeom>
        </p:spPr>
        <p:txBody>
          <a:bodyPr wrap="none">
            <a:spAutoFit/>
          </a:bodyPr>
          <a:lstStyle/>
          <a:p>
            <a:pPr>
              <a:lnSpc>
                <a:spcPct val="107000"/>
              </a:lnSpc>
              <a:spcAft>
                <a:spcPts val="0"/>
              </a:spcAft>
            </a:pPr>
            <a:r>
              <a:rPr lang="ru-RU" sz="1400" b="1" i="1" dirty="0">
                <a:solidFill>
                  <a:srgbClr val="00B050"/>
                </a:solidFill>
                <a:latin typeface="Georgia" panose="02040502050405020303" pitchFamily="18" charset="0"/>
                <a:ea typeface="Times New Roman" panose="02020603050405020304" pitchFamily="18" charset="0"/>
                <a:cs typeface="Times New Roman" panose="02020603050405020304" pitchFamily="18" charset="0"/>
              </a:rPr>
              <a:t>Я рисую</a:t>
            </a:r>
            <a:endParaRPr lang="ru-RU" sz="1400" i="1" dirty="0">
              <a:solidFill>
                <a:srgbClr val="00B050"/>
              </a:solidFill>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76715" y="2958944"/>
            <a:ext cx="3429000" cy="6034985"/>
          </a:xfrm>
          <a:prstGeom prst="rect">
            <a:avLst/>
          </a:prstGeom>
        </p:spPr>
        <p:txBody>
          <a:bodyPr>
            <a:spAutoFit/>
          </a:bodyPr>
          <a:lstStyle/>
          <a:p>
            <a:pPr>
              <a:lnSpc>
                <a:spcPct val="107000"/>
              </a:lnSpc>
              <a:spcAft>
                <a:spcPts val="0"/>
              </a:spcAft>
            </a:pP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Желтый цвет какой-то странный,</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Он не черный и не алый,</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Он не синий и не белый,</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Очень яркий, очень смелый.</a:t>
            </a:r>
            <a:endPar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Желтым солнце нарисую.</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Я люблю весну такую,</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Снег растает без следа</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И появится листва.</a:t>
            </a:r>
            <a:endPar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Цвет зеленый — это лето,</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Стало жарко вдруг при этом.</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Цвет надежды, цвет удачи,</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Разве может быть иначе?</a:t>
            </a:r>
            <a:endPar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Все, что сердцу будет милым</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Нарисую ярко-синим,</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Нарисую ярко-красным,</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Чтобы жизнь была прекрасной.</a:t>
            </a:r>
            <a:endPar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Кто сказал, что черный мрачен?</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Может это цвет удачи,</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Или чистый или грязный,</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Он бывает очень разный.</a:t>
            </a:r>
            <a:endPar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Цвет дождя, конечно, серый,</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И не черный, и не белый,</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Лучше будет пусть цветной,</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Сумасшедший, озорной.</a:t>
            </a:r>
            <a:endParaRPr lang="ru-RU" sz="1400" i="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6" name="Рисунок 5" descr="C:\Users\bairm\Documents\СТАРШАЯ2020\PHOTO-2020-11-18-14-32-1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265" y="1619672"/>
            <a:ext cx="2701171" cy="3600400"/>
          </a:xfrm>
          <a:prstGeom prst="rect">
            <a:avLst/>
          </a:prstGeom>
          <a:noFill/>
          <a:ln w="57150">
            <a:solidFill>
              <a:srgbClr val="FF66CC"/>
            </a:solidFill>
          </a:ln>
        </p:spPr>
      </p:pic>
      <p:pic>
        <p:nvPicPr>
          <p:cNvPr id="7" name="Рисунок 6" descr="C:\Users\bairm\Documents\СТАРШАЯ2020\PHOTO-2020-11-18-14-32-11.jpg"/>
          <p:cNvPicPr/>
          <p:nvPr/>
        </p:nvPicPr>
        <p:blipFill rotWithShape="1">
          <a:blip r:embed="rId3">
            <a:extLst>
              <a:ext uri="{28A0092B-C50C-407E-A947-70E740481C1C}">
                <a14:useLocalDpi xmlns:a14="http://schemas.microsoft.com/office/drawing/2010/main" val="0"/>
              </a:ext>
            </a:extLst>
          </a:blip>
          <a:srcRect l="-128" t="25711" r="128" b="13428"/>
          <a:stretch/>
        </p:blipFill>
        <p:spPr bwMode="auto">
          <a:xfrm>
            <a:off x="3896311" y="5508104"/>
            <a:ext cx="2682189" cy="3384376"/>
          </a:xfrm>
          <a:prstGeom prst="rect">
            <a:avLst/>
          </a:prstGeom>
          <a:noFill/>
          <a:ln w="57150">
            <a:solidFill>
              <a:srgbClr val="FF66CC"/>
            </a:solidFill>
          </a:ln>
          <a:extLst>
            <a:ext uri="{53640926-AAD7-44D8-BBD7-CCE9431645EC}">
              <a14:shadowObscured xmlns:a14="http://schemas.microsoft.com/office/drawing/2010/main"/>
            </a:ext>
          </a:extLst>
        </p:spPr>
      </p:pic>
      <p:sp>
        <p:nvSpPr>
          <p:cNvPr id="8" name="Прямоугольник 7"/>
          <p:cNvSpPr/>
          <p:nvPr/>
        </p:nvSpPr>
        <p:spPr>
          <a:xfrm>
            <a:off x="426524" y="202666"/>
            <a:ext cx="3129383" cy="306815"/>
          </a:xfrm>
          <a:prstGeom prst="rect">
            <a:avLst/>
          </a:prstGeom>
        </p:spPr>
        <p:txBody>
          <a:bodyPr wrap="none">
            <a:spAutoFit/>
          </a:bodyPr>
          <a:lstStyle/>
          <a:p>
            <a:pPr lvl="0">
              <a:lnSpc>
                <a:spcPct val="107000"/>
              </a:lnSpc>
            </a:pPr>
            <a:r>
              <a:rPr lang="ru-RU" sz="1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Паламарчук Антонина </a:t>
            </a:r>
            <a:r>
              <a:rPr lang="ru-RU" sz="1400" b="1"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5 лет</a:t>
            </a:r>
            <a:endParaRPr lang="ru-RU" sz="1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0306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9036" y="395536"/>
            <a:ext cx="3096344" cy="4088299"/>
          </a:xfrm>
          <a:prstGeom prst="rect">
            <a:avLst/>
          </a:prstGeom>
        </p:spPr>
        <p:txBody>
          <a:bodyPr wrap="square">
            <a:spAutoFit/>
          </a:bodyPr>
          <a:lstStyle/>
          <a:p>
            <a:pPr>
              <a:lnSpc>
                <a:spcPct val="107000"/>
              </a:lnSpc>
              <a:spcAft>
                <a:spcPts val="800"/>
              </a:spcAft>
            </a:pP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Цвет лиловый — это тучи,</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Ведь лиловый цвет могучий,</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Осенью или зимой</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Гонит нас скорей домой.</a:t>
            </a:r>
            <a:endPar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Цвет коричневый — цвет почвы.</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Это знаю очень точно,</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Теплый цвет, почти родной</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И для сердца дорогой.</a:t>
            </a:r>
            <a:endPar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Голубым раскрашу небо,</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Золотистым поле хлеба,</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Темно-синим васильки,</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А каким раскрасишь ты?</a:t>
            </a:r>
            <a:endPar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Осенью листва красива,</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Нарисую пестрым, сильно</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Здесь смешаю все цвета.</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Бабье лето — красота</a:t>
            </a:r>
            <a:r>
              <a:rPr lang="ru-RU" sz="1400" i="1" dirty="0" smtClean="0">
                <a:solidFill>
                  <a:srgbClr val="002060"/>
                </a:solidFill>
                <a:latin typeface="Georgia" panose="02040502050405020303" pitchFamily="18" charset="0"/>
                <a:ea typeface="Times New Roman" panose="02020603050405020304" pitchFamily="18" charset="0"/>
                <a:cs typeface="Times New Roman" panose="02020603050405020304" pitchFamily="18" charset="0"/>
              </a:rPr>
              <a:t>!</a:t>
            </a:r>
            <a:endPar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endParaRPr>
          </a:p>
        </p:txBody>
      </p:sp>
      <p:pic>
        <p:nvPicPr>
          <p:cNvPr id="3" name="Рисунок 2" descr="C:\Users\bairm\Documents\СТАРШАЯ2020\PHOTO-2020-11-18-14-32-13.jpg"/>
          <p:cNvPicPr/>
          <p:nvPr/>
        </p:nvPicPr>
        <p:blipFill rotWithShape="1">
          <a:blip r:embed="rId2" cstate="print">
            <a:extLst>
              <a:ext uri="{28A0092B-C50C-407E-A947-70E740481C1C}">
                <a14:useLocalDpi xmlns:a14="http://schemas.microsoft.com/office/drawing/2010/main" val="0"/>
              </a:ext>
            </a:extLst>
          </a:blip>
          <a:srcRect l="18124" t="5767" r="14963"/>
          <a:stretch/>
        </p:blipFill>
        <p:spPr bwMode="auto">
          <a:xfrm>
            <a:off x="3428998" y="251520"/>
            <a:ext cx="3240361" cy="2160240"/>
          </a:xfrm>
          <a:prstGeom prst="rect">
            <a:avLst/>
          </a:prstGeom>
          <a:noFill/>
          <a:ln w="57150">
            <a:solidFill>
              <a:srgbClr val="FF66CC"/>
            </a:solidFill>
          </a:ln>
          <a:extLst>
            <a:ext uri="{53640926-AAD7-44D8-BBD7-CCE9431645EC}">
              <a14:shadowObscured xmlns:a14="http://schemas.microsoft.com/office/drawing/2010/main"/>
            </a:ext>
          </a:extLst>
        </p:spPr>
      </p:pic>
      <p:pic>
        <p:nvPicPr>
          <p:cNvPr id="4" name="Рисунок 3" descr="C:\Users\bairm\Documents\СТАРШАЯ2020\PHOTO-2020-11-18-14-32-12 — копия.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217430" y="2892774"/>
            <a:ext cx="2697548" cy="6206308"/>
          </a:xfrm>
          <a:prstGeom prst="rect">
            <a:avLst/>
          </a:prstGeom>
          <a:noFill/>
          <a:ln w="57150">
            <a:solidFill>
              <a:srgbClr val="FF66CC"/>
            </a:solidFill>
          </a:ln>
        </p:spPr>
      </p:pic>
      <p:pic>
        <p:nvPicPr>
          <p:cNvPr id="5" name="Рисунок 4" descr="C:\Users\bairm\Documents\СТАРШАЯ2020\PHOTO-2020-11-18-14-32-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34" y="2575079"/>
            <a:ext cx="3240361" cy="1882094"/>
          </a:xfrm>
          <a:prstGeom prst="rect">
            <a:avLst/>
          </a:prstGeom>
          <a:noFill/>
          <a:ln w="57150">
            <a:solidFill>
              <a:srgbClr val="FF66CC"/>
            </a:solidFill>
          </a:ln>
        </p:spPr>
      </p:pic>
      <p:sp>
        <p:nvSpPr>
          <p:cNvPr id="6" name="Прямоугольник 5"/>
          <p:cNvSpPr/>
          <p:nvPr/>
        </p:nvSpPr>
        <p:spPr>
          <a:xfrm>
            <a:off x="326118" y="7468245"/>
            <a:ext cx="2772236" cy="1014380"/>
          </a:xfrm>
          <a:prstGeom prst="rect">
            <a:avLst/>
          </a:prstGeom>
        </p:spPr>
        <p:txBody>
          <a:bodyPr wrap="square">
            <a:spAutoFit/>
          </a:bodyPr>
          <a:lstStyle/>
          <a:p>
            <a:pPr lvl="0">
              <a:lnSpc>
                <a:spcPct val="107000"/>
              </a:lnSpc>
              <a:spcAft>
                <a:spcPts val="800"/>
              </a:spcAft>
            </a:pP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Цвет зимы, конечно, белый,</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Выпал снег на землю первый,</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Ярко-розовый твой нос,</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Что на холоде замерз</a:t>
            </a:r>
            <a:r>
              <a:rPr lang="ru-RU" sz="1400" i="1" dirty="0" smtClean="0">
                <a:solidFill>
                  <a:srgbClr val="002060"/>
                </a:solidFill>
                <a:latin typeface="Georgia" panose="02040502050405020303" pitchFamily="18" charset="0"/>
                <a:ea typeface="Times New Roman" panose="02020603050405020304" pitchFamily="18" charset="0"/>
                <a:cs typeface="Times New Roman" panose="02020603050405020304" pitchFamily="18" charset="0"/>
              </a:rPr>
              <a:t>.</a:t>
            </a:r>
            <a:endPar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3821324" y="7451985"/>
            <a:ext cx="2736304" cy="1347485"/>
          </a:xfrm>
          <a:prstGeom prst="rect">
            <a:avLst/>
          </a:prstGeom>
        </p:spPr>
        <p:txBody>
          <a:bodyPr wrap="square">
            <a:spAutoFit/>
          </a:bodyPr>
          <a:lstStyle/>
          <a:p>
            <a:pPr lvl="0">
              <a:lnSpc>
                <a:spcPct val="107000"/>
              </a:lnSpc>
              <a:spcAft>
                <a:spcPts val="800"/>
              </a:spcAft>
            </a:pP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Нарисую как сумею,</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Ни о чем не пожалею.</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Пусть посмотрят это люди</a:t>
            </a:r>
            <a:b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br>
            <a:r>
              <a:rPr lang="ru-RU" sz="1400" i="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И подумают о чуде.</a:t>
            </a:r>
          </a:p>
          <a:p>
            <a:pPr lvl="0" algn="r">
              <a:lnSpc>
                <a:spcPct val="107000"/>
              </a:lnSpc>
              <a:spcAft>
                <a:spcPts val="800"/>
              </a:spcAft>
            </a:pP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Вероника </a:t>
            </a:r>
            <a:r>
              <a:rPr lang="en-US"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N</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a:t>
            </a:r>
          </a:p>
        </p:txBody>
      </p:sp>
      <p:sp>
        <p:nvSpPr>
          <p:cNvPr id="8" name="Прямоугольник 7"/>
          <p:cNvSpPr/>
          <p:nvPr/>
        </p:nvSpPr>
        <p:spPr>
          <a:xfrm>
            <a:off x="2602326" y="8718838"/>
            <a:ext cx="1879041" cy="307777"/>
          </a:xfrm>
          <a:prstGeom prst="rect">
            <a:avLst/>
          </a:prstGeom>
        </p:spPr>
        <p:txBody>
          <a:bodyPr wrap="none">
            <a:spAutoFit/>
          </a:bodyPr>
          <a:lstStyle/>
          <a:p>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Семья </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Паламарчук </a:t>
            </a:r>
            <a:endParaRPr lang="ru-RU" sz="1400" dirty="0">
              <a:solidFill>
                <a:srgbClr val="002060"/>
              </a:solidFill>
            </a:endParaRPr>
          </a:p>
        </p:txBody>
      </p:sp>
    </p:spTree>
    <p:extLst>
      <p:ext uri="{BB962C8B-B14F-4D97-AF65-F5344CB8AC3E}">
        <p14:creationId xmlns:p14="http://schemas.microsoft.com/office/powerpoint/2010/main" val="2195271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4664" y="1547664"/>
            <a:ext cx="2736304" cy="3652603"/>
          </a:xfrm>
          <a:prstGeom prst="rect">
            <a:avLst/>
          </a:prstGeom>
        </p:spPr>
        <p:txBody>
          <a:bodyPr wrap="square">
            <a:spAutoFit/>
          </a:bodyPr>
          <a:lstStyle/>
          <a:p>
            <a:pPr>
              <a:lnSpc>
                <a:spcPct val="107000"/>
              </a:lnSpc>
              <a:spcAft>
                <a:spcPts val="800"/>
              </a:spcAft>
            </a:pP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Прокатиться </a:t>
            </a: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на машине</a:t>
            </a:r>
            <a:b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Очень даже хорошо!</a:t>
            </a:r>
            <a:b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Но, бывает, лопнет шина,</a:t>
            </a:r>
            <a:b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Спустит воздух колесо,</a:t>
            </a:r>
            <a:b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r>
            <a:b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Вот тогда остановиться,</a:t>
            </a:r>
            <a:b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Чтоб ремонт произвести,</a:t>
            </a:r>
            <a:b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Нужно, а не то случится</a:t>
            </a:r>
            <a:b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Страшная беда в пути!</a:t>
            </a:r>
            <a:b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r>
            <a:b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Папин я помощник главный,</a:t>
            </a:r>
            <a:b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Что б он делал без меня?</a:t>
            </a:r>
            <a:b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Поработали и славно,</a:t>
            </a:r>
            <a:b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Дальше едет вся семья</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a:t>
            </a:r>
          </a:p>
          <a:p>
            <a:pPr>
              <a:lnSpc>
                <a:spcPct val="107000"/>
              </a:lnSpc>
              <a:spcAft>
                <a:spcPts val="800"/>
              </a:spcAft>
            </a:pPr>
            <a:r>
              <a:rPr lang="ru-RU" sz="1400" i="1"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Н. Огородова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descr="C:\Users\bairm\Documents\СТАРШАЯ2020\PHOTO-2020-11-18-14-32-03.jpg"/>
          <p:cNvPicPr/>
          <p:nvPr/>
        </p:nvPicPr>
        <p:blipFill rotWithShape="1">
          <a:blip r:embed="rId2" cstate="print">
            <a:extLst>
              <a:ext uri="{28A0092B-C50C-407E-A947-70E740481C1C}">
                <a14:useLocalDpi xmlns:a14="http://schemas.microsoft.com/office/drawing/2010/main" val="0"/>
              </a:ext>
            </a:extLst>
          </a:blip>
          <a:srcRect l="14774" t="5215" r="18557" b="21950"/>
          <a:stretch/>
        </p:blipFill>
        <p:spPr bwMode="auto">
          <a:xfrm>
            <a:off x="3823792" y="251520"/>
            <a:ext cx="2634799" cy="3600544"/>
          </a:xfrm>
          <a:prstGeom prst="rect">
            <a:avLst/>
          </a:prstGeom>
          <a:noFill/>
          <a:ln w="57150">
            <a:solidFill>
              <a:srgbClr val="0070C0"/>
            </a:solidFill>
          </a:ln>
          <a:extLst>
            <a:ext uri="{53640926-AAD7-44D8-BBD7-CCE9431645EC}">
              <a14:shadowObscured xmlns:a14="http://schemas.microsoft.com/office/drawing/2010/main"/>
            </a:ext>
          </a:extLst>
        </p:spPr>
      </p:pic>
      <p:pic>
        <p:nvPicPr>
          <p:cNvPr id="8" name="Рисунок 7" descr="C:\Users\bairm\Documents\СТАРШАЯ2020\PHOTO-2020-11-18-14-32-04.jpg"/>
          <p:cNvPicPr/>
          <p:nvPr/>
        </p:nvPicPr>
        <p:blipFill rotWithShape="1">
          <a:blip r:embed="rId3" cstate="print">
            <a:extLst>
              <a:ext uri="{28A0092B-C50C-407E-A947-70E740481C1C}">
                <a14:useLocalDpi xmlns:a14="http://schemas.microsoft.com/office/drawing/2010/main" val="0"/>
              </a:ext>
            </a:extLst>
          </a:blip>
          <a:srcRect l="11546" r="15703" b="14262"/>
          <a:stretch/>
        </p:blipFill>
        <p:spPr bwMode="auto">
          <a:xfrm>
            <a:off x="3823791" y="4190299"/>
            <a:ext cx="2634799" cy="2325917"/>
          </a:xfrm>
          <a:prstGeom prst="rect">
            <a:avLst/>
          </a:prstGeom>
          <a:noFill/>
          <a:ln w="57150">
            <a:solidFill>
              <a:srgbClr val="0070C0"/>
            </a:solidFill>
          </a:ln>
          <a:extLst>
            <a:ext uri="{53640926-AAD7-44D8-BBD7-CCE9431645EC}">
              <a14:shadowObscured xmlns:a14="http://schemas.microsoft.com/office/drawing/2010/main"/>
            </a:ext>
          </a:extLst>
        </p:spPr>
      </p:pic>
      <p:pic>
        <p:nvPicPr>
          <p:cNvPr id="9" name="Рисунок 8" descr="C:\Users\bairm\Documents\СТАРШАЯ2020\PHOTO-2020-11-18-14-32-05 — копия.jpg"/>
          <p:cNvPicPr/>
          <p:nvPr/>
        </p:nvPicPr>
        <p:blipFill rotWithShape="1">
          <a:blip r:embed="rId4" cstate="print">
            <a:extLst>
              <a:ext uri="{28A0092B-C50C-407E-A947-70E740481C1C}">
                <a14:useLocalDpi xmlns:a14="http://schemas.microsoft.com/office/drawing/2010/main" val="0"/>
              </a:ext>
            </a:extLst>
          </a:blip>
          <a:srcRect t="6819" r="13760"/>
          <a:stretch/>
        </p:blipFill>
        <p:spPr bwMode="auto">
          <a:xfrm>
            <a:off x="260648" y="5940152"/>
            <a:ext cx="3322240" cy="2664296"/>
          </a:xfrm>
          <a:prstGeom prst="rect">
            <a:avLst/>
          </a:prstGeom>
          <a:noFill/>
          <a:ln w="57150">
            <a:solidFill>
              <a:srgbClr val="0070C0"/>
            </a:solidFill>
          </a:ln>
        </p:spPr>
      </p:pic>
      <p:sp>
        <p:nvSpPr>
          <p:cNvPr id="5" name="Прямоугольник 4"/>
          <p:cNvSpPr/>
          <p:nvPr/>
        </p:nvSpPr>
        <p:spPr>
          <a:xfrm>
            <a:off x="394792" y="323528"/>
            <a:ext cx="2956259" cy="307777"/>
          </a:xfrm>
          <a:prstGeom prst="rect">
            <a:avLst/>
          </a:prstGeom>
        </p:spPr>
        <p:txBody>
          <a:bodyPr wrap="none">
            <a:spAutoFit/>
          </a:bodyPr>
          <a:lstStyle/>
          <a:p>
            <a:r>
              <a:rPr lang="ru-RU" sz="1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Мельников Александр </a:t>
            </a:r>
            <a:r>
              <a:rPr lang="ru-RU" sz="1400" b="1"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5 лет</a:t>
            </a:r>
            <a:endParaRPr lang="ru-RU" b="1" dirty="0"/>
          </a:p>
        </p:txBody>
      </p:sp>
      <p:sp>
        <p:nvSpPr>
          <p:cNvPr id="2" name="Прямоугольник 1"/>
          <p:cNvSpPr/>
          <p:nvPr/>
        </p:nvSpPr>
        <p:spPr>
          <a:xfrm>
            <a:off x="394792" y="823804"/>
            <a:ext cx="3429000" cy="584775"/>
          </a:xfrm>
          <a:prstGeom prst="rect">
            <a:avLst/>
          </a:prstGeom>
        </p:spPr>
        <p:txBody>
          <a:bodyPr>
            <a:spAutoFit/>
          </a:bodyPr>
          <a:lstStyle/>
          <a:p>
            <a:r>
              <a:rPr lang="ru-RU" sz="1400" b="1" i="1" dirty="0">
                <a:solidFill>
                  <a:srgbClr val="FF3300"/>
                </a:solidFill>
                <a:latin typeface="Georgia" panose="02040502050405020303" pitchFamily="18" charset="0"/>
                <a:ea typeface="Calibri" panose="020F0502020204030204" pitchFamily="34" charset="0"/>
                <a:cs typeface="Times New Roman" panose="02020603050405020304" pitchFamily="18" charset="0"/>
              </a:rPr>
              <a:t>«Папин помощник»</a:t>
            </a:r>
            <a:br>
              <a:rPr lang="ru-RU" sz="1400" b="1" i="1" dirty="0">
                <a:solidFill>
                  <a:srgbClr val="FF3300"/>
                </a:solidFill>
                <a:latin typeface="Georgia" panose="02040502050405020303" pitchFamily="18" charset="0"/>
                <a:ea typeface="Calibri" panose="020F0502020204030204" pitchFamily="34" charset="0"/>
                <a:cs typeface="Times New Roman" panose="02020603050405020304" pitchFamily="18" charset="0"/>
              </a:rPr>
            </a:br>
            <a:endParaRPr lang="ru-RU" dirty="0"/>
          </a:p>
        </p:txBody>
      </p:sp>
      <p:sp>
        <p:nvSpPr>
          <p:cNvPr id="10" name="Прямоугольник 9"/>
          <p:cNvSpPr/>
          <p:nvPr/>
        </p:nvSpPr>
        <p:spPr>
          <a:xfrm>
            <a:off x="4509120" y="8604448"/>
            <a:ext cx="1944763" cy="307777"/>
          </a:xfrm>
          <a:prstGeom prst="rect">
            <a:avLst/>
          </a:prstGeom>
        </p:spPr>
        <p:txBody>
          <a:bodyPr wrap="none">
            <a:spAutoFit/>
          </a:bodyPr>
          <a:lstStyle/>
          <a:p>
            <a:r>
              <a:rPr lang="ru-RU" sz="1400"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Семья М</a:t>
            </a:r>
            <a:r>
              <a:rPr lang="ru-RU" sz="1400"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ельниковых </a:t>
            </a:r>
            <a:endParaRPr lang="ru-RU" sz="1400" dirty="0">
              <a:solidFill>
                <a:srgbClr val="002060"/>
              </a:solidFill>
            </a:endParaRPr>
          </a:p>
        </p:txBody>
      </p:sp>
      <p:pic>
        <p:nvPicPr>
          <p:cNvPr id="11" name="Рисунок 10" descr="C:\Users\Home\Pictures\7196.97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205008">
            <a:off x="4716410" y="7003119"/>
            <a:ext cx="1155065" cy="1114425"/>
          </a:xfrm>
          <a:prstGeom prst="rect">
            <a:avLst/>
          </a:prstGeom>
          <a:noFill/>
          <a:ln>
            <a:noFill/>
          </a:ln>
        </p:spPr>
      </p:pic>
    </p:spTree>
    <p:extLst>
      <p:ext uri="{BB962C8B-B14F-4D97-AF65-F5344CB8AC3E}">
        <p14:creationId xmlns:p14="http://schemas.microsoft.com/office/powerpoint/2010/main" val="7119041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Другая 1">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F0A22E"/>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7768</TotalTime>
  <Words>1360</Words>
  <Application>Microsoft Office PowerPoint</Application>
  <PresentationFormat>Экран (4:3)</PresentationFormat>
  <Paragraphs>247</Paragraphs>
  <Slides>24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24</vt:i4>
      </vt:variant>
    </vt:vector>
  </HeadingPairs>
  <TitlesOfParts>
    <vt:vector size="32" baseType="lpstr">
      <vt:lpstr>Arial</vt:lpstr>
      <vt:lpstr>Calibri</vt:lpstr>
      <vt:lpstr>Franklin Gothic Book</vt:lpstr>
      <vt:lpstr>Franklin Gothic Medium</vt:lpstr>
      <vt:lpstr>Georgia</vt:lpstr>
      <vt:lpstr>Times New Roman</vt:lpstr>
      <vt:lpstr>Wingdings 2</vt: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Детский сад</dc:creator>
  <cp:lastModifiedBy>Home</cp:lastModifiedBy>
  <cp:revision>720</cp:revision>
  <dcterms:created xsi:type="dcterms:W3CDTF">2016-02-20T01:24:43Z</dcterms:created>
  <dcterms:modified xsi:type="dcterms:W3CDTF">2020-11-30T10:57:13Z</dcterms:modified>
</cp:coreProperties>
</file>